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18288000" cy="10287000"/>
  <p:notesSz cx="6858000" cy="9144000"/>
  <p:embeddedFontLst>
    <p:embeddedFont>
      <p:font typeface="Calibri" panose="020F0502020204030204" pitchFamily="34" charset="0"/>
      <p:regular r:id="rId43"/>
      <p:bold r:id="rId44"/>
      <p:italic r:id="rId45"/>
      <p:boldItalic r:id="rId46"/>
    </p:embeddedFont>
    <p:embeddedFont>
      <p:font typeface="Alatsi" panose="020B0604020202020204" charset="0"/>
      <p:regular r:id="rId47"/>
    </p:embeddedFont>
    <p:embeddedFont>
      <p:font typeface="Abhaya Libre Bold" panose="020B0604020202020204" charset="0"/>
      <p:regular r:id="rId48"/>
    </p:embeddedFont>
    <p:embeddedFont>
      <p:font typeface="Abhaya Libre" panose="020B0604020202020204" charset="0"/>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1" d="100"/>
          <a:sy n="41" d="100"/>
        </p:scale>
        <p:origin x="748" y="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5.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2"/>
          <p:cNvGrpSpPr/>
          <p:nvPr/>
        </p:nvGrpSpPr>
        <p:grpSpPr>
          <a:xfrm>
            <a:off x="-31071" y="0"/>
            <a:ext cx="4239083" cy="10287000"/>
            <a:chOff x="0" y="0"/>
            <a:chExt cx="5652111" cy="13716000"/>
          </a:xfrm>
        </p:grpSpPr>
        <p:grpSp>
          <p:nvGrpSpPr>
            <p:cNvPr id="3" name="Group 3"/>
            <p:cNvGrpSpPr/>
            <p:nvPr/>
          </p:nvGrpSpPr>
          <p:grpSpPr>
            <a:xfrm>
              <a:off x="2826056" y="0"/>
              <a:ext cx="2826056" cy="13716000"/>
              <a:chOff x="0" y="0"/>
              <a:chExt cx="558233" cy="2709333"/>
            </a:xfrm>
          </p:grpSpPr>
          <p:sp>
            <p:nvSpPr>
              <p:cNvPr id="4" name="Freeform 4"/>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E9E0D9"/>
              </a:solidFill>
            </p:spPr>
          </p:sp>
          <p:sp>
            <p:nvSpPr>
              <p:cNvPr id="5" name="TextBox 5"/>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413028" y="0"/>
              <a:ext cx="2826056" cy="13716000"/>
              <a:chOff x="0" y="0"/>
              <a:chExt cx="558233" cy="2709333"/>
            </a:xfrm>
          </p:grpSpPr>
          <p:sp>
            <p:nvSpPr>
              <p:cNvPr id="7" name="Freeform 7"/>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9FC3D0"/>
              </a:solidFill>
            </p:spPr>
          </p:sp>
          <p:sp>
            <p:nvSpPr>
              <p:cNvPr id="8" name="TextBox 8"/>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0" y="0"/>
              <a:ext cx="2826056" cy="13716000"/>
              <a:chOff x="0" y="0"/>
              <a:chExt cx="558233" cy="2709333"/>
            </a:xfrm>
          </p:grpSpPr>
          <p:sp>
            <p:nvSpPr>
              <p:cNvPr id="10" name="Freeform 10"/>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E9C7C6"/>
              </a:solidFill>
            </p:spPr>
          </p:sp>
          <p:sp>
            <p:nvSpPr>
              <p:cNvPr id="11" name="TextBox 11"/>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sp>
        <p:nvSpPr>
          <p:cNvPr id="12" name="TextBox 12"/>
          <p:cNvSpPr txBox="1"/>
          <p:nvPr/>
        </p:nvSpPr>
        <p:spPr>
          <a:xfrm>
            <a:off x="480102" y="2600967"/>
            <a:ext cx="17327796" cy="3800475"/>
          </a:xfrm>
          <a:prstGeom prst="rect">
            <a:avLst/>
          </a:prstGeom>
        </p:spPr>
        <p:txBody>
          <a:bodyPr lIns="0" tIns="0" rIns="0" bIns="0" rtlCol="0" anchor="t">
            <a:spAutoFit/>
          </a:bodyPr>
          <a:lstStyle/>
          <a:p>
            <a:pPr algn="ctr">
              <a:lnSpc>
                <a:spcPts val="14550"/>
              </a:lnSpc>
            </a:pPr>
            <a:r>
              <a:rPr lang="en-US" sz="15000">
                <a:solidFill>
                  <a:srgbClr val="000000"/>
                </a:solidFill>
                <a:latin typeface="Alatsi"/>
              </a:rPr>
              <a:t>RECURRENT NEURAL NETWORKS - RNN</a:t>
            </a:r>
          </a:p>
        </p:txBody>
      </p:sp>
      <p:sp>
        <p:nvSpPr>
          <p:cNvPr id="13" name="Freeform 13"/>
          <p:cNvSpPr/>
          <p:nvPr/>
        </p:nvSpPr>
        <p:spPr>
          <a:xfrm>
            <a:off x="12646898" y="-210192"/>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4" name="TextBox 14"/>
          <p:cNvSpPr txBox="1"/>
          <p:nvPr/>
        </p:nvSpPr>
        <p:spPr>
          <a:xfrm>
            <a:off x="4633952" y="6469533"/>
            <a:ext cx="12625348" cy="978279"/>
          </a:xfrm>
          <a:prstGeom prst="rect">
            <a:avLst/>
          </a:prstGeom>
        </p:spPr>
        <p:txBody>
          <a:bodyPr lIns="0" tIns="0" rIns="0" bIns="0" rtlCol="0" anchor="t">
            <a:spAutoFit/>
          </a:bodyPr>
          <a:lstStyle/>
          <a:p>
            <a:pPr algn="ctr">
              <a:lnSpc>
                <a:spcPts val="8029"/>
              </a:lnSpc>
            </a:pPr>
            <a:r>
              <a:rPr lang="en-US" sz="5735">
                <a:solidFill>
                  <a:srgbClr val="000000"/>
                </a:solidFill>
                <a:latin typeface="Alatsi Bold"/>
              </a:rPr>
              <a:t>Presented By : Group 2</a:t>
            </a:r>
          </a:p>
        </p:txBody>
      </p:sp>
      <p:sp>
        <p:nvSpPr>
          <p:cNvPr id="15" name="TextBox 15"/>
          <p:cNvSpPr txBox="1"/>
          <p:nvPr/>
        </p:nvSpPr>
        <p:spPr>
          <a:xfrm>
            <a:off x="7067640" y="8725001"/>
            <a:ext cx="6882108" cy="533299"/>
          </a:xfrm>
          <a:prstGeom prst="rect">
            <a:avLst/>
          </a:prstGeom>
        </p:spPr>
        <p:txBody>
          <a:bodyPr lIns="0" tIns="0" rIns="0" bIns="0" rtlCol="0" anchor="t">
            <a:spAutoFit/>
          </a:bodyPr>
          <a:lstStyle/>
          <a:p>
            <a:pPr algn="ctr">
              <a:lnSpc>
                <a:spcPts val="4376"/>
              </a:lnSpc>
            </a:pPr>
            <a:r>
              <a:rPr lang="en-US" sz="3126">
                <a:solidFill>
                  <a:srgbClr val="000000"/>
                </a:solidFill>
                <a:latin typeface="Alatsi Bold"/>
              </a:rPr>
              <a:t>HCMUTE | 2024</a:t>
            </a:r>
          </a:p>
        </p:txBody>
      </p:sp>
      <p:sp>
        <p:nvSpPr>
          <p:cNvPr id="16" name="Freeform 16"/>
          <p:cNvSpPr/>
          <p:nvPr/>
        </p:nvSpPr>
        <p:spPr>
          <a:xfrm>
            <a:off x="11118095" y="9258300"/>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AutoShape 2"/>
          <p:cNvSpPr/>
          <p:nvPr/>
        </p:nvSpPr>
        <p:spPr>
          <a:xfrm flipV="1">
            <a:off x="266" y="1392293"/>
            <a:ext cx="18287734" cy="57150"/>
          </a:xfrm>
          <a:prstGeom prst="line">
            <a:avLst/>
          </a:prstGeom>
          <a:ln w="114300" cap="flat">
            <a:solidFill>
              <a:srgbClr val="9FC3D0"/>
            </a:solidFill>
            <a:prstDash val="solid"/>
            <a:headEnd type="none" w="sm" len="sm"/>
            <a:tailEnd type="none" w="sm" len="sm"/>
          </a:ln>
        </p:spPr>
      </p:sp>
      <p:sp>
        <p:nvSpPr>
          <p:cNvPr id="3" name="Freeform 3"/>
          <p:cNvSpPr/>
          <p:nvPr/>
        </p:nvSpPr>
        <p:spPr>
          <a:xfrm>
            <a:off x="9851661" y="5885815"/>
            <a:ext cx="7790439" cy="3997417"/>
          </a:xfrm>
          <a:custGeom>
            <a:avLst/>
            <a:gdLst/>
            <a:ahLst/>
            <a:cxnLst/>
            <a:rect l="l" t="t" r="r" b="b"/>
            <a:pathLst>
              <a:path w="7790439" h="3997417">
                <a:moveTo>
                  <a:pt x="0" y="0"/>
                </a:moveTo>
                <a:lnTo>
                  <a:pt x="7790439" y="0"/>
                </a:lnTo>
                <a:lnTo>
                  <a:pt x="7790439" y="3997417"/>
                </a:lnTo>
                <a:lnTo>
                  <a:pt x="0" y="3997417"/>
                </a:lnTo>
                <a:lnTo>
                  <a:pt x="0" y="0"/>
                </a:lnTo>
                <a:close/>
              </a:path>
            </a:pathLst>
          </a:custGeom>
          <a:blipFill>
            <a:blip r:embed="rId2"/>
            <a:stretch>
              <a:fillRect l="-3727"/>
            </a:stretch>
          </a:blipFill>
        </p:spPr>
      </p:sp>
      <p:grpSp>
        <p:nvGrpSpPr>
          <p:cNvPr id="4" name="Group 4"/>
          <p:cNvGrpSpPr/>
          <p:nvPr/>
        </p:nvGrpSpPr>
        <p:grpSpPr>
          <a:xfrm>
            <a:off x="10388918" y="6866572"/>
            <a:ext cx="6193155" cy="1733550"/>
            <a:chOff x="0" y="0"/>
            <a:chExt cx="8257540" cy="2311400"/>
          </a:xfrm>
        </p:grpSpPr>
        <p:sp>
          <p:nvSpPr>
            <p:cNvPr id="5" name="Freeform 5"/>
            <p:cNvSpPr/>
            <p:nvPr/>
          </p:nvSpPr>
          <p:spPr>
            <a:xfrm>
              <a:off x="34290" y="2540"/>
              <a:ext cx="8174990" cy="2280920"/>
            </a:xfrm>
            <a:custGeom>
              <a:avLst/>
              <a:gdLst/>
              <a:ahLst/>
              <a:cxnLst/>
              <a:rect l="l" t="t" r="r" b="b"/>
              <a:pathLst>
                <a:path w="8174990" h="2280920">
                  <a:moveTo>
                    <a:pt x="4728210" y="450850"/>
                  </a:moveTo>
                  <a:cubicBezTo>
                    <a:pt x="4375150" y="410210"/>
                    <a:pt x="4241800" y="411480"/>
                    <a:pt x="3997960" y="410210"/>
                  </a:cubicBezTo>
                  <a:cubicBezTo>
                    <a:pt x="3389630" y="403860"/>
                    <a:pt x="1109980" y="365760"/>
                    <a:pt x="797560" y="416560"/>
                  </a:cubicBezTo>
                  <a:cubicBezTo>
                    <a:pt x="742950" y="425450"/>
                    <a:pt x="740410" y="431800"/>
                    <a:pt x="703580" y="448310"/>
                  </a:cubicBezTo>
                  <a:cubicBezTo>
                    <a:pt x="641350" y="476250"/>
                    <a:pt x="541020" y="530860"/>
                    <a:pt x="466090" y="579120"/>
                  </a:cubicBezTo>
                  <a:cubicBezTo>
                    <a:pt x="394970" y="626110"/>
                    <a:pt x="311150" y="676910"/>
                    <a:pt x="264160" y="732790"/>
                  </a:cubicBezTo>
                  <a:cubicBezTo>
                    <a:pt x="224790" y="778510"/>
                    <a:pt x="201930" y="828040"/>
                    <a:pt x="186690" y="878840"/>
                  </a:cubicBezTo>
                  <a:cubicBezTo>
                    <a:pt x="172720" y="925830"/>
                    <a:pt x="175260" y="962660"/>
                    <a:pt x="172720" y="1024890"/>
                  </a:cubicBezTo>
                  <a:cubicBezTo>
                    <a:pt x="167640" y="1130300"/>
                    <a:pt x="154940" y="1352550"/>
                    <a:pt x="172720" y="1454150"/>
                  </a:cubicBezTo>
                  <a:cubicBezTo>
                    <a:pt x="181610" y="1512570"/>
                    <a:pt x="193040" y="1544320"/>
                    <a:pt x="217170" y="1587500"/>
                  </a:cubicBezTo>
                  <a:cubicBezTo>
                    <a:pt x="243840" y="1634490"/>
                    <a:pt x="275590" y="1680210"/>
                    <a:pt x="328930" y="1722120"/>
                  </a:cubicBezTo>
                  <a:cubicBezTo>
                    <a:pt x="408940" y="1784350"/>
                    <a:pt x="560070" y="1840230"/>
                    <a:pt x="679450" y="1884680"/>
                  </a:cubicBezTo>
                  <a:cubicBezTo>
                    <a:pt x="795020" y="1927860"/>
                    <a:pt x="906780" y="1965960"/>
                    <a:pt x="1029970" y="1986280"/>
                  </a:cubicBezTo>
                  <a:cubicBezTo>
                    <a:pt x="1163320" y="2007870"/>
                    <a:pt x="1334770" y="1987550"/>
                    <a:pt x="1455420" y="2004060"/>
                  </a:cubicBezTo>
                  <a:cubicBezTo>
                    <a:pt x="1545590" y="2018030"/>
                    <a:pt x="1597660" y="2044700"/>
                    <a:pt x="1691640" y="2061210"/>
                  </a:cubicBezTo>
                  <a:cubicBezTo>
                    <a:pt x="1827530" y="2085340"/>
                    <a:pt x="1991360" y="2104390"/>
                    <a:pt x="2193290" y="2115820"/>
                  </a:cubicBezTo>
                  <a:cubicBezTo>
                    <a:pt x="2499360" y="2134870"/>
                    <a:pt x="2871470" y="2128520"/>
                    <a:pt x="3350260" y="2129790"/>
                  </a:cubicBezTo>
                  <a:cubicBezTo>
                    <a:pt x="4133850" y="2133600"/>
                    <a:pt x="5877560" y="2209800"/>
                    <a:pt x="6447790" y="2120900"/>
                  </a:cubicBezTo>
                  <a:cubicBezTo>
                    <a:pt x="6671310" y="2085340"/>
                    <a:pt x="6774180" y="2029460"/>
                    <a:pt x="6903720" y="1977390"/>
                  </a:cubicBezTo>
                  <a:cubicBezTo>
                    <a:pt x="7006590" y="1935480"/>
                    <a:pt x="7068820" y="1897380"/>
                    <a:pt x="7170420" y="1842770"/>
                  </a:cubicBezTo>
                  <a:cubicBezTo>
                    <a:pt x="7313930" y="1767840"/>
                    <a:pt x="7538720" y="1656080"/>
                    <a:pt x="7678420" y="1560830"/>
                  </a:cubicBezTo>
                  <a:cubicBezTo>
                    <a:pt x="7787640" y="1485900"/>
                    <a:pt x="7896860" y="1390650"/>
                    <a:pt x="7952740" y="1334770"/>
                  </a:cubicBezTo>
                  <a:cubicBezTo>
                    <a:pt x="7981950" y="1305560"/>
                    <a:pt x="8001000" y="1296670"/>
                    <a:pt x="8011160" y="1263650"/>
                  </a:cubicBezTo>
                  <a:cubicBezTo>
                    <a:pt x="8030210" y="1209040"/>
                    <a:pt x="8023860" y="1101090"/>
                    <a:pt x="7999730" y="1023620"/>
                  </a:cubicBezTo>
                  <a:cubicBezTo>
                    <a:pt x="7973060" y="937260"/>
                    <a:pt x="7879080" y="843280"/>
                    <a:pt x="7842250" y="772160"/>
                  </a:cubicBezTo>
                  <a:cubicBezTo>
                    <a:pt x="7818120" y="725170"/>
                    <a:pt x="7814310" y="678180"/>
                    <a:pt x="7790180" y="646430"/>
                  </a:cubicBezTo>
                  <a:cubicBezTo>
                    <a:pt x="7768590" y="619760"/>
                    <a:pt x="7749540" y="610870"/>
                    <a:pt x="7711440" y="590550"/>
                  </a:cubicBezTo>
                  <a:cubicBezTo>
                    <a:pt x="7631430" y="548640"/>
                    <a:pt x="7411720" y="471170"/>
                    <a:pt x="7315200" y="438150"/>
                  </a:cubicBezTo>
                  <a:cubicBezTo>
                    <a:pt x="7260590" y="420370"/>
                    <a:pt x="7237730" y="412750"/>
                    <a:pt x="7185660" y="402590"/>
                  </a:cubicBezTo>
                  <a:cubicBezTo>
                    <a:pt x="7112000" y="389890"/>
                    <a:pt x="6985000" y="391160"/>
                    <a:pt x="6913880" y="381000"/>
                  </a:cubicBezTo>
                  <a:cubicBezTo>
                    <a:pt x="6865620" y="374650"/>
                    <a:pt x="6830060" y="368300"/>
                    <a:pt x="6794500" y="356870"/>
                  </a:cubicBezTo>
                  <a:cubicBezTo>
                    <a:pt x="6765290" y="347980"/>
                    <a:pt x="6753860" y="335280"/>
                    <a:pt x="6713220" y="322580"/>
                  </a:cubicBezTo>
                  <a:cubicBezTo>
                    <a:pt x="6616700" y="290830"/>
                    <a:pt x="6416040" y="226060"/>
                    <a:pt x="6197600" y="200660"/>
                  </a:cubicBezTo>
                  <a:cubicBezTo>
                    <a:pt x="5836920" y="158750"/>
                    <a:pt x="5099050" y="151130"/>
                    <a:pt x="4740910" y="200660"/>
                  </a:cubicBezTo>
                  <a:cubicBezTo>
                    <a:pt x="4523740" y="231140"/>
                    <a:pt x="4340860" y="297180"/>
                    <a:pt x="4227830" y="345440"/>
                  </a:cubicBezTo>
                  <a:cubicBezTo>
                    <a:pt x="4168140" y="370840"/>
                    <a:pt x="4131310" y="412750"/>
                    <a:pt x="4097020" y="421640"/>
                  </a:cubicBezTo>
                  <a:cubicBezTo>
                    <a:pt x="4076700" y="425450"/>
                    <a:pt x="4061460" y="425450"/>
                    <a:pt x="4046220" y="417830"/>
                  </a:cubicBezTo>
                  <a:cubicBezTo>
                    <a:pt x="4028440" y="408940"/>
                    <a:pt x="4004310" y="382270"/>
                    <a:pt x="3999230" y="361950"/>
                  </a:cubicBezTo>
                  <a:cubicBezTo>
                    <a:pt x="3995420" y="340360"/>
                    <a:pt x="4006850" y="307340"/>
                    <a:pt x="4019550" y="290830"/>
                  </a:cubicBezTo>
                  <a:cubicBezTo>
                    <a:pt x="4030980" y="278130"/>
                    <a:pt x="4048760" y="270510"/>
                    <a:pt x="4064000" y="267970"/>
                  </a:cubicBezTo>
                  <a:cubicBezTo>
                    <a:pt x="4080510" y="265430"/>
                    <a:pt x="4099560" y="267970"/>
                    <a:pt x="4113530" y="276860"/>
                  </a:cubicBezTo>
                  <a:cubicBezTo>
                    <a:pt x="4131310" y="288290"/>
                    <a:pt x="4150360" y="317500"/>
                    <a:pt x="4154170" y="337820"/>
                  </a:cubicBezTo>
                  <a:cubicBezTo>
                    <a:pt x="4157980" y="354330"/>
                    <a:pt x="4151630" y="373380"/>
                    <a:pt x="4142740" y="387350"/>
                  </a:cubicBezTo>
                  <a:cubicBezTo>
                    <a:pt x="4135120" y="400050"/>
                    <a:pt x="4121150" y="414020"/>
                    <a:pt x="4104640" y="419100"/>
                  </a:cubicBezTo>
                  <a:cubicBezTo>
                    <a:pt x="4085590" y="424180"/>
                    <a:pt x="4050030" y="422910"/>
                    <a:pt x="4032250" y="410210"/>
                  </a:cubicBezTo>
                  <a:cubicBezTo>
                    <a:pt x="4014470" y="397510"/>
                    <a:pt x="3999230" y="364490"/>
                    <a:pt x="3997960" y="344170"/>
                  </a:cubicBezTo>
                  <a:cubicBezTo>
                    <a:pt x="3996690" y="327660"/>
                    <a:pt x="4003040" y="313690"/>
                    <a:pt x="4014470" y="297180"/>
                  </a:cubicBezTo>
                  <a:cubicBezTo>
                    <a:pt x="4034790" y="271780"/>
                    <a:pt x="4072890" y="245110"/>
                    <a:pt x="4130040" y="219710"/>
                  </a:cubicBezTo>
                  <a:cubicBezTo>
                    <a:pt x="4250690" y="163830"/>
                    <a:pt x="4493260" y="81280"/>
                    <a:pt x="4739640" y="48260"/>
                  </a:cubicBezTo>
                  <a:cubicBezTo>
                    <a:pt x="5101590" y="0"/>
                    <a:pt x="5854700" y="44450"/>
                    <a:pt x="6111240" y="62230"/>
                  </a:cubicBezTo>
                  <a:cubicBezTo>
                    <a:pt x="6211570" y="69850"/>
                    <a:pt x="6233160" y="73660"/>
                    <a:pt x="6319520" y="90170"/>
                  </a:cubicBezTo>
                  <a:cubicBezTo>
                    <a:pt x="6468110" y="118110"/>
                    <a:pt x="6772910" y="218440"/>
                    <a:pt x="6917690" y="240030"/>
                  </a:cubicBezTo>
                  <a:cubicBezTo>
                    <a:pt x="6998970" y="252730"/>
                    <a:pt x="7042150" y="241300"/>
                    <a:pt x="7112000" y="250190"/>
                  </a:cubicBezTo>
                  <a:cubicBezTo>
                    <a:pt x="7192010" y="260350"/>
                    <a:pt x="7275830" y="274320"/>
                    <a:pt x="7371080" y="300990"/>
                  </a:cubicBezTo>
                  <a:cubicBezTo>
                    <a:pt x="7494270" y="336550"/>
                    <a:pt x="7693660" y="412750"/>
                    <a:pt x="7783830" y="457200"/>
                  </a:cubicBezTo>
                  <a:cubicBezTo>
                    <a:pt x="7830820" y="480060"/>
                    <a:pt x="7860030" y="496570"/>
                    <a:pt x="7885430" y="520700"/>
                  </a:cubicBezTo>
                  <a:cubicBezTo>
                    <a:pt x="7905750" y="539750"/>
                    <a:pt x="7914640" y="558800"/>
                    <a:pt x="7928610" y="584200"/>
                  </a:cubicBezTo>
                  <a:cubicBezTo>
                    <a:pt x="7945120" y="615950"/>
                    <a:pt x="7950200" y="655320"/>
                    <a:pt x="7973060" y="697230"/>
                  </a:cubicBezTo>
                  <a:cubicBezTo>
                    <a:pt x="8004810" y="759460"/>
                    <a:pt x="8082280" y="857250"/>
                    <a:pt x="8112760" y="911860"/>
                  </a:cubicBezTo>
                  <a:cubicBezTo>
                    <a:pt x="8130540" y="943610"/>
                    <a:pt x="8138160" y="961390"/>
                    <a:pt x="8148320" y="990600"/>
                  </a:cubicBezTo>
                  <a:cubicBezTo>
                    <a:pt x="8159750" y="1024890"/>
                    <a:pt x="8168640" y="1070610"/>
                    <a:pt x="8172450" y="1104900"/>
                  </a:cubicBezTo>
                  <a:cubicBezTo>
                    <a:pt x="8174990" y="1135380"/>
                    <a:pt x="8173720" y="1159510"/>
                    <a:pt x="8171180" y="1187450"/>
                  </a:cubicBezTo>
                  <a:cubicBezTo>
                    <a:pt x="8169910" y="1217930"/>
                    <a:pt x="8171180" y="1247140"/>
                    <a:pt x="8162290" y="1277620"/>
                  </a:cubicBezTo>
                  <a:cubicBezTo>
                    <a:pt x="8152130" y="1315720"/>
                    <a:pt x="8140700" y="1351280"/>
                    <a:pt x="8107680" y="1394460"/>
                  </a:cubicBezTo>
                  <a:cubicBezTo>
                    <a:pt x="8044180" y="1478280"/>
                    <a:pt x="7886700" y="1598930"/>
                    <a:pt x="7753350" y="1691640"/>
                  </a:cubicBezTo>
                  <a:cubicBezTo>
                    <a:pt x="7600950" y="1798320"/>
                    <a:pt x="7385050" y="1908810"/>
                    <a:pt x="7235190" y="1985010"/>
                  </a:cubicBezTo>
                  <a:cubicBezTo>
                    <a:pt x="7125970" y="2042160"/>
                    <a:pt x="7056120" y="2080260"/>
                    <a:pt x="6944360" y="2120900"/>
                  </a:cubicBezTo>
                  <a:cubicBezTo>
                    <a:pt x="6803390" y="2172970"/>
                    <a:pt x="6624320" y="2235200"/>
                    <a:pt x="6449060" y="2258060"/>
                  </a:cubicBezTo>
                  <a:cubicBezTo>
                    <a:pt x="6258560" y="2280920"/>
                    <a:pt x="6129020" y="2249170"/>
                    <a:pt x="5843270" y="2246630"/>
                  </a:cubicBezTo>
                  <a:cubicBezTo>
                    <a:pt x="5152390" y="2241550"/>
                    <a:pt x="3001010" y="2280920"/>
                    <a:pt x="2296160" y="2251710"/>
                  </a:cubicBezTo>
                  <a:cubicBezTo>
                    <a:pt x="1995170" y="2240280"/>
                    <a:pt x="1805940" y="2222500"/>
                    <a:pt x="1653540" y="2198370"/>
                  </a:cubicBezTo>
                  <a:cubicBezTo>
                    <a:pt x="1567180" y="2185670"/>
                    <a:pt x="1526540" y="2160270"/>
                    <a:pt x="1454150" y="2151380"/>
                  </a:cubicBezTo>
                  <a:cubicBezTo>
                    <a:pt x="1367790" y="2141220"/>
                    <a:pt x="1249680" y="2155190"/>
                    <a:pt x="1165860" y="2151380"/>
                  </a:cubicBezTo>
                  <a:cubicBezTo>
                    <a:pt x="1101090" y="2147570"/>
                    <a:pt x="1050290" y="2142490"/>
                    <a:pt x="995680" y="2134870"/>
                  </a:cubicBezTo>
                  <a:cubicBezTo>
                    <a:pt x="941070" y="2125980"/>
                    <a:pt x="887730" y="2117090"/>
                    <a:pt x="838200" y="2101850"/>
                  </a:cubicBezTo>
                  <a:cubicBezTo>
                    <a:pt x="791210" y="2086610"/>
                    <a:pt x="750570" y="2057400"/>
                    <a:pt x="706120" y="2042160"/>
                  </a:cubicBezTo>
                  <a:cubicBezTo>
                    <a:pt x="662940" y="2026920"/>
                    <a:pt x="619760" y="2029460"/>
                    <a:pt x="575310" y="2011680"/>
                  </a:cubicBezTo>
                  <a:cubicBezTo>
                    <a:pt x="523240" y="1991360"/>
                    <a:pt x="466090" y="1938020"/>
                    <a:pt x="415290" y="1916430"/>
                  </a:cubicBezTo>
                  <a:cubicBezTo>
                    <a:pt x="374650" y="1899920"/>
                    <a:pt x="331470" y="1902460"/>
                    <a:pt x="298450" y="1885950"/>
                  </a:cubicBezTo>
                  <a:cubicBezTo>
                    <a:pt x="266700" y="1871980"/>
                    <a:pt x="243840" y="1852930"/>
                    <a:pt x="217170" y="1827530"/>
                  </a:cubicBezTo>
                  <a:cubicBezTo>
                    <a:pt x="182880" y="1797050"/>
                    <a:pt x="143510" y="1755140"/>
                    <a:pt x="114300" y="1710690"/>
                  </a:cubicBezTo>
                  <a:cubicBezTo>
                    <a:pt x="83820" y="1664970"/>
                    <a:pt x="57150" y="1604010"/>
                    <a:pt x="40640" y="1557020"/>
                  </a:cubicBezTo>
                  <a:cubicBezTo>
                    <a:pt x="27940" y="1520190"/>
                    <a:pt x="21590" y="1503680"/>
                    <a:pt x="16510" y="1455420"/>
                  </a:cubicBezTo>
                  <a:cubicBezTo>
                    <a:pt x="5080" y="1341120"/>
                    <a:pt x="0" y="1022350"/>
                    <a:pt x="30480" y="878840"/>
                  </a:cubicBezTo>
                  <a:cubicBezTo>
                    <a:pt x="50800" y="786130"/>
                    <a:pt x="73660" y="726440"/>
                    <a:pt x="124460" y="660400"/>
                  </a:cubicBezTo>
                  <a:cubicBezTo>
                    <a:pt x="185420" y="582930"/>
                    <a:pt x="306070" y="516890"/>
                    <a:pt x="389890" y="458470"/>
                  </a:cubicBezTo>
                  <a:cubicBezTo>
                    <a:pt x="462280" y="408940"/>
                    <a:pt x="528320" y="361950"/>
                    <a:pt x="598170" y="331470"/>
                  </a:cubicBezTo>
                  <a:cubicBezTo>
                    <a:pt x="661670" y="303530"/>
                    <a:pt x="684530" y="289560"/>
                    <a:pt x="791210" y="274320"/>
                  </a:cubicBezTo>
                  <a:cubicBezTo>
                    <a:pt x="1242060" y="209550"/>
                    <a:pt x="3840480" y="247650"/>
                    <a:pt x="4414520" y="279400"/>
                  </a:cubicBezTo>
                  <a:cubicBezTo>
                    <a:pt x="4594860" y="289560"/>
                    <a:pt x="4712970" y="292100"/>
                    <a:pt x="4767580" y="318770"/>
                  </a:cubicBezTo>
                  <a:cubicBezTo>
                    <a:pt x="4787900" y="327660"/>
                    <a:pt x="4796790" y="339090"/>
                    <a:pt x="4803140" y="353060"/>
                  </a:cubicBezTo>
                  <a:cubicBezTo>
                    <a:pt x="4809490" y="367030"/>
                    <a:pt x="4810760" y="387350"/>
                    <a:pt x="4806950" y="402590"/>
                  </a:cubicBezTo>
                  <a:cubicBezTo>
                    <a:pt x="4803140" y="416560"/>
                    <a:pt x="4790440" y="433070"/>
                    <a:pt x="4777740" y="441960"/>
                  </a:cubicBezTo>
                  <a:cubicBezTo>
                    <a:pt x="4763770" y="449580"/>
                    <a:pt x="4728210" y="450850"/>
                    <a:pt x="4728210" y="450850"/>
                  </a:cubicBezTo>
                </a:path>
              </a:pathLst>
            </a:custGeom>
            <a:solidFill>
              <a:srgbClr val="E7191F"/>
            </a:solidFill>
            <a:ln cap="sq">
              <a:noFill/>
              <a:prstDash val="solid"/>
              <a:miter/>
            </a:ln>
          </p:spPr>
        </p:sp>
      </p:grpSp>
      <p:grpSp>
        <p:nvGrpSpPr>
          <p:cNvPr id="6" name="Group 6"/>
          <p:cNvGrpSpPr/>
          <p:nvPr/>
        </p:nvGrpSpPr>
        <p:grpSpPr>
          <a:xfrm>
            <a:off x="7880985" y="7430453"/>
            <a:ext cx="2527935" cy="753428"/>
            <a:chOff x="0" y="0"/>
            <a:chExt cx="3370580" cy="1004570"/>
          </a:xfrm>
        </p:grpSpPr>
        <p:sp>
          <p:nvSpPr>
            <p:cNvPr id="7" name="Freeform 7"/>
            <p:cNvSpPr/>
            <p:nvPr/>
          </p:nvSpPr>
          <p:spPr>
            <a:xfrm>
              <a:off x="46990" y="33020"/>
              <a:ext cx="3274060" cy="923290"/>
            </a:xfrm>
            <a:custGeom>
              <a:avLst/>
              <a:gdLst/>
              <a:ahLst/>
              <a:cxnLst/>
              <a:rect l="l" t="t" r="r" b="b"/>
              <a:pathLst>
                <a:path w="3274060" h="923290">
                  <a:moveTo>
                    <a:pt x="3191510" y="257810"/>
                  </a:moveTo>
                  <a:cubicBezTo>
                    <a:pt x="3046730" y="222250"/>
                    <a:pt x="3017520" y="190500"/>
                    <a:pt x="2975610" y="176530"/>
                  </a:cubicBezTo>
                  <a:cubicBezTo>
                    <a:pt x="2929890" y="161290"/>
                    <a:pt x="2893060" y="160020"/>
                    <a:pt x="2816860" y="154940"/>
                  </a:cubicBezTo>
                  <a:cubicBezTo>
                    <a:pt x="2632710" y="139700"/>
                    <a:pt x="2123440" y="129540"/>
                    <a:pt x="1863090" y="140970"/>
                  </a:cubicBezTo>
                  <a:cubicBezTo>
                    <a:pt x="1682750" y="149860"/>
                    <a:pt x="1531620" y="168910"/>
                    <a:pt x="1405890" y="189230"/>
                  </a:cubicBezTo>
                  <a:cubicBezTo>
                    <a:pt x="1316990" y="204470"/>
                    <a:pt x="1247140" y="215900"/>
                    <a:pt x="1178560" y="242570"/>
                  </a:cubicBezTo>
                  <a:cubicBezTo>
                    <a:pt x="1116330" y="267970"/>
                    <a:pt x="1068070" y="313690"/>
                    <a:pt x="1009650" y="344170"/>
                  </a:cubicBezTo>
                  <a:cubicBezTo>
                    <a:pt x="949960" y="377190"/>
                    <a:pt x="894080" y="402590"/>
                    <a:pt x="821690" y="435610"/>
                  </a:cubicBezTo>
                  <a:cubicBezTo>
                    <a:pt x="727710" y="477520"/>
                    <a:pt x="579120" y="528320"/>
                    <a:pt x="491490" y="571500"/>
                  </a:cubicBezTo>
                  <a:cubicBezTo>
                    <a:pt x="430530" y="601980"/>
                    <a:pt x="392430" y="615950"/>
                    <a:pt x="341630" y="656590"/>
                  </a:cubicBezTo>
                  <a:cubicBezTo>
                    <a:pt x="270510" y="713740"/>
                    <a:pt x="172720" y="866140"/>
                    <a:pt x="118110" y="901700"/>
                  </a:cubicBezTo>
                  <a:cubicBezTo>
                    <a:pt x="93980" y="916940"/>
                    <a:pt x="76200" y="923290"/>
                    <a:pt x="58420" y="920750"/>
                  </a:cubicBezTo>
                  <a:cubicBezTo>
                    <a:pt x="39370" y="916940"/>
                    <a:pt x="15240" y="897890"/>
                    <a:pt x="8890" y="881380"/>
                  </a:cubicBezTo>
                  <a:cubicBezTo>
                    <a:pt x="1270" y="863600"/>
                    <a:pt x="5080" y="833120"/>
                    <a:pt x="12700" y="817880"/>
                  </a:cubicBezTo>
                  <a:cubicBezTo>
                    <a:pt x="20320" y="805180"/>
                    <a:pt x="33020" y="795020"/>
                    <a:pt x="46990" y="789940"/>
                  </a:cubicBezTo>
                  <a:cubicBezTo>
                    <a:pt x="63500" y="786130"/>
                    <a:pt x="93980" y="787400"/>
                    <a:pt x="109220" y="798830"/>
                  </a:cubicBezTo>
                  <a:cubicBezTo>
                    <a:pt x="124460" y="808990"/>
                    <a:pt x="137160" y="838200"/>
                    <a:pt x="138430" y="854710"/>
                  </a:cubicBezTo>
                  <a:cubicBezTo>
                    <a:pt x="138430" y="869950"/>
                    <a:pt x="132080" y="885190"/>
                    <a:pt x="123190" y="895350"/>
                  </a:cubicBezTo>
                  <a:cubicBezTo>
                    <a:pt x="114300" y="906780"/>
                    <a:pt x="101600" y="916940"/>
                    <a:pt x="87630" y="919480"/>
                  </a:cubicBezTo>
                  <a:cubicBezTo>
                    <a:pt x="69850" y="922020"/>
                    <a:pt x="39370" y="914400"/>
                    <a:pt x="25400" y="904240"/>
                  </a:cubicBezTo>
                  <a:cubicBezTo>
                    <a:pt x="13970" y="895350"/>
                    <a:pt x="6350" y="880110"/>
                    <a:pt x="3810" y="867410"/>
                  </a:cubicBezTo>
                  <a:cubicBezTo>
                    <a:pt x="1270" y="853440"/>
                    <a:pt x="0" y="842010"/>
                    <a:pt x="8890" y="824230"/>
                  </a:cubicBezTo>
                  <a:cubicBezTo>
                    <a:pt x="36830" y="769620"/>
                    <a:pt x="161290" y="632460"/>
                    <a:pt x="281940" y="548640"/>
                  </a:cubicBezTo>
                  <a:cubicBezTo>
                    <a:pt x="448310" y="433070"/>
                    <a:pt x="795020" y="323850"/>
                    <a:pt x="951230" y="243840"/>
                  </a:cubicBezTo>
                  <a:cubicBezTo>
                    <a:pt x="1037590" y="199390"/>
                    <a:pt x="1078230" y="157480"/>
                    <a:pt x="1149350" y="129540"/>
                  </a:cubicBezTo>
                  <a:cubicBezTo>
                    <a:pt x="1224280" y="100330"/>
                    <a:pt x="1294130" y="88900"/>
                    <a:pt x="1388110" y="72390"/>
                  </a:cubicBezTo>
                  <a:cubicBezTo>
                    <a:pt x="1518920" y="49530"/>
                    <a:pt x="1676400" y="27940"/>
                    <a:pt x="1863090" y="17780"/>
                  </a:cubicBezTo>
                  <a:cubicBezTo>
                    <a:pt x="2127250" y="2540"/>
                    <a:pt x="2620010" y="0"/>
                    <a:pt x="2827020" y="17780"/>
                  </a:cubicBezTo>
                  <a:cubicBezTo>
                    <a:pt x="2926080" y="26670"/>
                    <a:pt x="2994660" y="38100"/>
                    <a:pt x="3045460" y="58420"/>
                  </a:cubicBezTo>
                  <a:cubicBezTo>
                    <a:pt x="3075940" y="69850"/>
                    <a:pt x="3084830" y="90170"/>
                    <a:pt x="3112770" y="101600"/>
                  </a:cubicBezTo>
                  <a:cubicBezTo>
                    <a:pt x="3149600" y="118110"/>
                    <a:pt x="3221990" y="118110"/>
                    <a:pt x="3247390" y="137160"/>
                  </a:cubicBezTo>
                  <a:cubicBezTo>
                    <a:pt x="3262630" y="148590"/>
                    <a:pt x="3268980" y="163830"/>
                    <a:pt x="3271520" y="179070"/>
                  </a:cubicBezTo>
                  <a:cubicBezTo>
                    <a:pt x="3274060" y="194310"/>
                    <a:pt x="3270250" y="213360"/>
                    <a:pt x="3262630" y="226060"/>
                  </a:cubicBezTo>
                  <a:cubicBezTo>
                    <a:pt x="3255010" y="238760"/>
                    <a:pt x="3237230" y="251460"/>
                    <a:pt x="3223260" y="255270"/>
                  </a:cubicBezTo>
                  <a:cubicBezTo>
                    <a:pt x="3213100" y="260350"/>
                    <a:pt x="3191510" y="257810"/>
                    <a:pt x="3191510" y="257810"/>
                  </a:cubicBezTo>
                </a:path>
              </a:pathLst>
            </a:custGeom>
            <a:solidFill>
              <a:srgbClr val="E7191F"/>
            </a:solidFill>
            <a:ln cap="sq">
              <a:noFill/>
              <a:prstDash val="solid"/>
              <a:miter/>
            </a:ln>
          </p:spPr>
        </p:sp>
      </p:grpSp>
      <p:grpSp>
        <p:nvGrpSpPr>
          <p:cNvPr id="8" name="Group 8"/>
          <p:cNvGrpSpPr/>
          <p:nvPr/>
        </p:nvGrpSpPr>
        <p:grpSpPr>
          <a:xfrm>
            <a:off x="7683818" y="7618095"/>
            <a:ext cx="904875" cy="823912"/>
            <a:chOff x="0" y="0"/>
            <a:chExt cx="1206500" cy="1098550"/>
          </a:xfrm>
        </p:grpSpPr>
        <p:sp>
          <p:nvSpPr>
            <p:cNvPr id="9" name="Freeform 9"/>
            <p:cNvSpPr/>
            <p:nvPr/>
          </p:nvSpPr>
          <p:spPr>
            <a:xfrm>
              <a:off x="41910" y="46990"/>
              <a:ext cx="1116330" cy="1003300"/>
            </a:xfrm>
            <a:custGeom>
              <a:avLst/>
              <a:gdLst/>
              <a:ahLst/>
              <a:cxnLst/>
              <a:rect l="l" t="t" r="r" b="b"/>
              <a:pathLst>
                <a:path w="1116330" h="1003300">
                  <a:moveTo>
                    <a:pt x="298450" y="85090"/>
                  </a:moveTo>
                  <a:cubicBezTo>
                    <a:pt x="149860" y="783590"/>
                    <a:pt x="171450" y="896620"/>
                    <a:pt x="148590" y="948690"/>
                  </a:cubicBezTo>
                  <a:cubicBezTo>
                    <a:pt x="138430" y="974090"/>
                    <a:pt x="121920" y="990600"/>
                    <a:pt x="104140" y="996950"/>
                  </a:cubicBezTo>
                  <a:cubicBezTo>
                    <a:pt x="85090" y="1003300"/>
                    <a:pt x="54610" y="999490"/>
                    <a:pt x="38100" y="988060"/>
                  </a:cubicBezTo>
                  <a:cubicBezTo>
                    <a:pt x="22860" y="975360"/>
                    <a:pt x="6350" y="947420"/>
                    <a:pt x="8890" y="928370"/>
                  </a:cubicBezTo>
                  <a:cubicBezTo>
                    <a:pt x="13970" y="902970"/>
                    <a:pt x="54610" y="873760"/>
                    <a:pt x="85090" y="855980"/>
                  </a:cubicBezTo>
                  <a:cubicBezTo>
                    <a:pt x="119380" y="836930"/>
                    <a:pt x="171450" y="834390"/>
                    <a:pt x="204470" y="820420"/>
                  </a:cubicBezTo>
                  <a:cubicBezTo>
                    <a:pt x="232410" y="808990"/>
                    <a:pt x="242570" y="793750"/>
                    <a:pt x="275590" y="781050"/>
                  </a:cubicBezTo>
                  <a:cubicBezTo>
                    <a:pt x="336550" y="755650"/>
                    <a:pt x="491490" y="732790"/>
                    <a:pt x="557530" y="708660"/>
                  </a:cubicBezTo>
                  <a:cubicBezTo>
                    <a:pt x="593090" y="694690"/>
                    <a:pt x="603250" y="679450"/>
                    <a:pt x="638810" y="668020"/>
                  </a:cubicBezTo>
                  <a:cubicBezTo>
                    <a:pt x="693420" y="651510"/>
                    <a:pt x="784860" y="641350"/>
                    <a:pt x="855980" y="635000"/>
                  </a:cubicBezTo>
                  <a:cubicBezTo>
                    <a:pt x="925830" y="628650"/>
                    <a:pt x="1019810" y="617220"/>
                    <a:pt x="1060450" y="628650"/>
                  </a:cubicBezTo>
                  <a:cubicBezTo>
                    <a:pt x="1079500" y="635000"/>
                    <a:pt x="1090930" y="645160"/>
                    <a:pt x="1098550" y="656590"/>
                  </a:cubicBezTo>
                  <a:cubicBezTo>
                    <a:pt x="1107440" y="669290"/>
                    <a:pt x="1113790" y="687070"/>
                    <a:pt x="1112520" y="702310"/>
                  </a:cubicBezTo>
                  <a:cubicBezTo>
                    <a:pt x="1112520" y="717550"/>
                    <a:pt x="1106170" y="735330"/>
                    <a:pt x="1097280" y="746760"/>
                  </a:cubicBezTo>
                  <a:cubicBezTo>
                    <a:pt x="1087120" y="758190"/>
                    <a:pt x="1071880" y="769620"/>
                    <a:pt x="1056640" y="772160"/>
                  </a:cubicBezTo>
                  <a:cubicBezTo>
                    <a:pt x="1037590" y="775970"/>
                    <a:pt x="1004570" y="769620"/>
                    <a:pt x="989330" y="755650"/>
                  </a:cubicBezTo>
                  <a:cubicBezTo>
                    <a:pt x="974090" y="741680"/>
                    <a:pt x="962660" y="709930"/>
                    <a:pt x="965200" y="689610"/>
                  </a:cubicBezTo>
                  <a:cubicBezTo>
                    <a:pt x="967740" y="670560"/>
                    <a:pt x="989330" y="643890"/>
                    <a:pt x="1005840" y="633730"/>
                  </a:cubicBezTo>
                  <a:cubicBezTo>
                    <a:pt x="1019810" y="626110"/>
                    <a:pt x="1037590" y="624840"/>
                    <a:pt x="1052830" y="627380"/>
                  </a:cubicBezTo>
                  <a:cubicBezTo>
                    <a:pt x="1068070" y="629920"/>
                    <a:pt x="1084580" y="637540"/>
                    <a:pt x="1093470" y="650240"/>
                  </a:cubicBezTo>
                  <a:cubicBezTo>
                    <a:pt x="1106170" y="665480"/>
                    <a:pt x="1116330" y="698500"/>
                    <a:pt x="1111250" y="717550"/>
                  </a:cubicBezTo>
                  <a:cubicBezTo>
                    <a:pt x="1106170" y="737870"/>
                    <a:pt x="1090930" y="756920"/>
                    <a:pt x="1064260" y="769620"/>
                  </a:cubicBezTo>
                  <a:cubicBezTo>
                    <a:pt x="1003300" y="801370"/>
                    <a:pt x="819150" y="778510"/>
                    <a:pt x="698500" y="801370"/>
                  </a:cubicBezTo>
                  <a:cubicBezTo>
                    <a:pt x="577850" y="824230"/>
                    <a:pt x="425450" y="876300"/>
                    <a:pt x="340360" y="909320"/>
                  </a:cubicBezTo>
                  <a:cubicBezTo>
                    <a:pt x="292100" y="928370"/>
                    <a:pt x="262890" y="962660"/>
                    <a:pt x="229870" y="963930"/>
                  </a:cubicBezTo>
                  <a:cubicBezTo>
                    <a:pt x="200660" y="963930"/>
                    <a:pt x="170180" y="924560"/>
                    <a:pt x="151130" y="932180"/>
                  </a:cubicBezTo>
                  <a:cubicBezTo>
                    <a:pt x="134620" y="937260"/>
                    <a:pt x="134620" y="977900"/>
                    <a:pt x="119380" y="989330"/>
                  </a:cubicBezTo>
                  <a:cubicBezTo>
                    <a:pt x="106680" y="999490"/>
                    <a:pt x="85090" y="1002030"/>
                    <a:pt x="69850" y="1000760"/>
                  </a:cubicBezTo>
                  <a:cubicBezTo>
                    <a:pt x="58420" y="999490"/>
                    <a:pt x="48260" y="995680"/>
                    <a:pt x="38100" y="988060"/>
                  </a:cubicBezTo>
                  <a:cubicBezTo>
                    <a:pt x="25400" y="975360"/>
                    <a:pt x="13970" y="955040"/>
                    <a:pt x="8890" y="928370"/>
                  </a:cubicBezTo>
                  <a:cubicBezTo>
                    <a:pt x="0" y="882650"/>
                    <a:pt x="12700" y="819150"/>
                    <a:pt x="24130" y="736600"/>
                  </a:cubicBezTo>
                  <a:cubicBezTo>
                    <a:pt x="45720" y="579120"/>
                    <a:pt x="121920" y="152400"/>
                    <a:pt x="156210" y="60960"/>
                  </a:cubicBezTo>
                  <a:cubicBezTo>
                    <a:pt x="165100" y="36830"/>
                    <a:pt x="168910" y="26670"/>
                    <a:pt x="181610" y="17780"/>
                  </a:cubicBezTo>
                  <a:cubicBezTo>
                    <a:pt x="198120" y="6350"/>
                    <a:pt x="229870" y="0"/>
                    <a:pt x="247650" y="3810"/>
                  </a:cubicBezTo>
                  <a:cubicBezTo>
                    <a:pt x="264160" y="7620"/>
                    <a:pt x="280670" y="21590"/>
                    <a:pt x="288290" y="35560"/>
                  </a:cubicBezTo>
                  <a:cubicBezTo>
                    <a:pt x="297180" y="48260"/>
                    <a:pt x="298450" y="85090"/>
                    <a:pt x="298450" y="85090"/>
                  </a:cubicBezTo>
                </a:path>
              </a:pathLst>
            </a:custGeom>
            <a:solidFill>
              <a:srgbClr val="E7191F"/>
            </a:solidFill>
            <a:ln cap="sq">
              <a:noFill/>
              <a:prstDash val="solid"/>
              <a:miter/>
            </a:ln>
          </p:spPr>
        </p:sp>
      </p:grpSp>
      <p:sp>
        <p:nvSpPr>
          <p:cNvPr id="10" name="Freeform 10"/>
          <p:cNvSpPr/>
          <p:nvPr/>
        </p:nvSpPr>
        <p:spPr>
          <a:xfrm>
            <a:off x="3171219" y="7491505"/>
            <a:ext cx="2266162" cy="2391728"/>
          </a:xfrm>
          <a:custGeom>
            <a:avLst/>
            <a:gdLst/>
            <a:ahLst/>
            <a:cxnLst/>
            <a:rect l="l" t="t" r="r" b="b"/>
            <a:pathLst>
              <a:path w="2266162" h="2391728">
                <a:moveTo>
                  <a:pt x="0" y="0"/>
                </a:moveTo>
                <a:lnTo>
                  <a:pt x="2266162" y="0"/>
                </a:lnTo>
                <a:lnTo>
                  <a:pt x="2266162" y="2391727"/>
                </a:lnTo>
                <a:lnTo>
                  <a:pt x="0" y="2391727"/>
                </a:lnTo>
                <a:lnTo>
                  <a:pt x="0" y="0"/>
                </a:lnTo>
                <a:close/>
              </a:path>
            </a:pathLst>
          </a:custGeom>
          <a:blipFill>
            <a:blip r:embed="rId3"/>
            <a:stretch>
              <a:fillRect/>
            </a:stretch>
          </a:blipFill>
        </p:spPr>
      </p:sp>
      <p:sp>
        <p:nvSpPr>
          <p:cNvPr id="11" name="TextBox 11"/>
          <p:cNvSpPr txBox="1"/>
          <p:nvPr/>
        </p:nvSpPr>
        <p:spPr>
          <a:xfrm>
            <a:off x="1028700" y="49269"/>
            <a:ext cx="13830300" cy="1077218"/>
          </a:xfrm>
          <a:prstGeom prst="rect">
            <a:avLst/>
          </a:prstGeom>
        </p:spPr>
        <p:txBody>
          <a:bodyPr wrap="square" lIns="0" tIns="0" rIns="0" bIns="0" rtlCol="0" anchor="t">
            <a:spAutoFit/>
          </a:bodyPr>
          <a:lstStyle/>
          <a:p>
            <a:pPr>
              <a:lnSpc>
                <a:spcPts val="8400"/>
              </a:lnSpc>
            </a:pPr>
            <a:r>
              <a:rPr lang="en-US" sz="6000">
                <a:solidFill>
                  <a:srgbClr val="000000"/>
                </a:solidFill>
                <a:latin typeface="Alatsi Bold"/>
              </a:rPr>
              <a:t>2.2. ƯU ĐIỂM VÀ HẠN CHẾ: ƯU ĐIỂM</a:t>
            </a:r>
          </a:p>
        </p:txBody>
      </p:sp>
      <p:sp>
        <p:nvSpPr>
          <p:cNvPr id="12" name="TextBox 12"/>
          <p:cNvSpPr txBox="1"/>
          <p:nvPr/>
        </p:nvSpPr>
        <p:spPr>
          <a:xfrm>
            <a:off x="696859" y="2170685"/>
            <a:ext cx="12904841" cy="2336169"/>
          </a:xfrm>
          <a:prstGeom prst="rect">
            <a:avLst/>
          </a:prstGeom>
        </p:spPr>
        <p:txBody>
          <a:bodyPr lIns="0" tIns="0" rIns="0" bIns="0" rtlCol="0" anchor="t">
            <a:spAutoFit/>
          </a:bodyPr>
          <a:lstStyle/>
          <a:p>
            <a:pPr>
              <a:lnSpc>
                <a:spcPts val="9373"/>
              </a:lnSpc>
            </a:pPr>
            <a:r>
              <a:rPr lang="en-US" sz="6695" spc="301">
                <a:solidFill>
                  <a:srgbClr val="004AAD"/>
                </a:solidFill>
                <a:latin typeface="Alatsi Bold Italics"/>
              </a:rPr>
              <a:t>Quá trình tính toán sử dụng các thông tin cũ</a:t>
            </a:r>
          </a:p>
        </p:txBody>
      </p:sp>
      <p:sp>
        <p:nvSpPr>
          <p:cNvPr id="13" name="TextBox 13"/>
          <p:cNvSpPr txBox="1"/>
          <p:nvPr/>
        </p:nvSpPr>
        <p:spPr>
          <a:xfrm>
            <a:off x="696859" y="4786918"/>
            <a:ext cx="16230600" cy="1704340"/>
          </a:xfrm>
          <a:prstGeom prst="rect">
            <a:avLst/>
          </a:prstGeom>
        </p:spPr>
        <p:txBody>
          <a:bodyPr lIns="0" tIns="0" rIns="0" bIns="0" rtlCol="0" anchor="t">
            <a:spAutoFit/>
          </a:bodyPr>
          <a:lstStyle/>
          <a:p>
            <a:pPr>
              <a:lnSpc>
                <a:spcPts val="6859"/>
              </a:lnSpc>
            </a:pPr>
            <a:r>
              <a:rPr lang="en-US" sz="4899">
                <a:solidFill>
                  <a:srgbClr val="000000"/>
                </a:solidFill>
                <a:latin typeface="Alatsi Bold"/>
              </a:rPr>
              <a:t>Thông tin từ các bước thời gian trước đó để ảnh hưởng đến đầu ra của bước thời gian hiện tại</a:t>
            </a:r>
          </a:p>
        </p:txBody>
      </p:sp>
      <p:sp>
        <p:nvSpPr>
          <p:cNvPr id="14" name="TextBox 14"/>
          <p:cNvSpPr txBox="1"/>
          <p:nvPr/>
        </p:nvSpPr>
        <p:spPr>
          <a:xfrm>
            <a:off x="6023387" y="8346757"/>
            <a:ext cx="2251785" cy="837565"/>
          </a:xfrm>
          <a:prstGeom prst="rect">
            <a:avLst/>
          </a:prstGeom>
        </p:spPr>
        <p:txBody>
          <a:bodyPr lIns="0" tIns="0" rIns="0" bIns="0" rtlCol="0" anchor="t">
            <a:spAutoFit/>
          </a:bodyPr>
          <a:lstStyle/>
          <a:p>
            <a:pPr>
              <a:lnSpc>
                <a:spcPts val="6859"/>
              </a:lnSpc>
            </a:pPr>
            <a:r>
              <a:rPr lang="en-US" sz="4899">
                <a:solidFill>
                  <a:srgbClr val="000000"/>
                </a:solidFill>
                <a:latin typeface="Alatsi Bold"/>
              </a:rPr>
              <a:t>BỘ NHỚ</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AutoShape 2"/>
          <p:cNvSpPr/>
          <p:nvPr/>
        </p:nvSpPr>
        <p:spPr>
          <a:xfrm flipV="1">
            <a:off x="266" y="1392293"/>
            <a:ext cx="18287734" cy="57150"/>
          </a:xfrm>
          <a:prstGeom prst="line">
            <a:avLst/>
          </a:prstGeom>
          <a:ln w="114300" cap="flat">
            <a:solidFill>
              <a:srgbClr val="9FC3D0"/>
            </a:solidFill>
            <a:prstDash val="solid"/>
            <a:headEnd type="none" w="sm" len="sm"/>
            <a:tailEnd type="none" w="sm" len="sm"/>
          </a:ln>
        </p:spPr>
      </p:sp>
      <p:sp>
        <p:nvSpPr>
          <p:cNvPr id="3" name="Freeform 3"/>
          <p:cNvSpPr/>
          <p:nvPr/>
        </p:nvSpPr>
        <p:spPr>
          <a:xfrm>
            <a:off x="9851661" y="5885815"/>
            <a:ext cx="7790439" cy="3997417"/>
          </a:xfrm>
          <a:custGeom>
            <a:avLst/>
            <a:gdLst/>
            <a:ahLst/>
            <a:cxnLst/>
            <a:rect l="l" t="t" r="r" b="b"/>
            <a:pathLst>
              <a:path w="7790439" h="3997417">
                <a:moveTo>
                  <a:pt x="0" y="0"/>
                </a:moveTo>
                <a:lnTo>
                  <a:pt x="7790439" y="0"/>
                </a:lnTo>
                <a:lnTo>
                  <a:pt x="7790439" y="3997417"/>
                </a:lnTo>
                <a:lnTo>
                  <a:pt x="0" y="3997417"/>
                </a:lnTo>
                <a:lnTo>
                  <a:pt x="0" y="0"/>
                </a:lnTo>
                <a:close/>
              </a:path>
            </a:pathLst>
          </a:custGeom>
          <a:blipFill>
            <a:blip r:embed="rId2"/>
            <a:stretch>
              <a:fillRect l="-3727"/>
            </a:stretch>
          </a:blipFill>
        </p:spPr>
      </p:sp>
      <p:sp>
        <p:nvSpPr>
          <p:cNvPr id="4" name="TextBox 4"/>
          <p:cNvSpPr txBox="1"/>
          <p:nvPr/>
        </p:nvSpPr>
        <p:spPr>
          <a:xfrm>
            <a:off x="1028700" y="49269"/>
            <a:ext cx="13601700" cy="1077218"/>
          </a:xfrm>
          <a:prstGeom prst="rect">
            <a:avLst/>
          </a:prstGeom>
        </p:spPr>
        <p:txBody>
          <a:bodyPr wrap="square" lIns="0" tIns="0" rIns="0" bIns="0" rtlCol="0" anchor="t">
            <a:spAutoFit/>
          </a:bodyPr>
          <a:lstStyle/>
          <a:p>
            <a:pPr>
              <a:lnSpc>
                <a:spcPts val="8400"/>
              </a:lnSpc>
            </a:pPr>
            <a:r>
              <a:rPr lang="en-US" sz="6000">
                <a:solidFill>
                  <a:srgbClr val="000000"/>
                </a:solidFill>
                <a:latin typeface="Alatsi Bold"/>
              </a:rPr>
              <a:t>2.2. ƯU ĐIỂM VÀ HẠN CHẾ: ƯU ĐIỂM</a:t>
            </a:r>
          </a:p>
        </p:txBody>
      </p:sp>
      <p:sp>
        <p:nvSpPr>
          <p:cNvPr id="5" name="TextBox 5"/>
          <p:cNvSpPr txBox="1"/>
          <p:nvPr/>
        </p:nvSpPr>
        <p:spPr>
          <a:xfrm>
            <a:off x="696859" y="2170685"/>
            <a:ext cx="12904841" cy="2336169"/>
          </a:xfrm>
          <a:prstGeom prst="rect">
            <a:avLst/>
          </a:prstGeom>
        </p:spPr>
        <p:txBody>
          <a:bodyPr lIns="0" tIns="0" rIns="0" bIns="0" rtlCol="0" anchor="t">
            <a:spAutoFit/>
          </a:bodyPr>
          <a:lstStyle/>
          <a:p>
            <a:pPr>
              <a:lnSpc>
                <a:spcPts val="9373"/>
              </a:lnSpc>
            </a:pPr>
            <a:r>
              <a:rPr lang="en-US" sz="6695" spc="301">
                <a:solidFill>
                  <a:srgbClr val="004AAD"/>
                </a:solidFill>
                <a:latin typeface="Alatsi Bold Italics"/>
              </a:rPr>
              <a:t>Trọng số được chia sẻ trong suốt thời gian</a:t>
            </a:r>
          </a:p>
        </p:txBody>
      </p:sp>
      <p:sp>
        <p:nvSpPr>
          <p:cNvPr id="6" name="TextBox 6"/>
          <p:cNvSpPr txBox="1"/>
          <p:nvPr/>
        </p:nvSpPr>
        <p:spPr>
          <a:xfrm>
            <a:off x="696859" y="4786918"/>
            <a:ext cx="16945241" cy="1704340"/>
          </a:xfrm>
          <a:prstGeom prst="rect">
            <a:avLst/>
          </a:prstGeom>
        </p:spPr>
        <p:txBody>
          <a:bodyPr lIns="0" tIns="0" rIns="0" bIns="0" rtlCol="0" anchor="t">
            <a:spAutoFit/>
          </a:bodyPr>
          <a:lstStyle/>
          <a:p>
            <a:pPr>
              <a:lnSpc>
                <a:spcPts val="6859"/>
              </a:lnSpc>
            </a:pPr>
            <a:r>
              <a:rPr lang="en-US" sz="4899">
                <a:solidFill>
                  <a:srgbClr val="000000"/>
                </a:solidFill>
                <a:latin typeface="Alatsi Bold"/>
              </a:rPr>
              <a:t>Điều này giúp giảm bớt lượng trọng số cần được huấn luyện và có thể làm tăng tính hiệu quả của mô hình.</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AutoShape 2"/>
          <p:cNvSpPr/>
          <p:nvPr/>
        </p:nvSpPr>
        <p:spPr>
          <a:xfrm flipV="1">
            <a:off x="266" y="1392293"/>
            <a:ext cx="18287734" cy="57150"/>
          </a:xfrm>
          <a:prstGeom prst="line">
            <a:avLst/>
          </a:prstGeom>
          <a:ln w="114300" cap="flat">
            <a:solidFill>
              <a:srgbClr val="9FC3D0"/>
            </a:solidFill>
            <a:prstDash val="solid"/>
            <a:headEnd type="none" w="sm" len="sm"/>
            <a:tailEnd type="none" w="sm" len="sm"/>
          </a:ln>
        </p:spPr>
      </p:sp>
      <p:sp>
        <p:nvSpPr>
          <p:cNvPr id="3" name="Freeform 3"/>
          <p:cNvSpPr/>
          <p:nvPr/>
        </p:nvSpPr>
        <p:spPr>
          <a:xfrm>
            <a:off x="5248781" y="5881242"/>
            <a:ext cx="7790439" cy="3997417"/>
          </a:xfrm>
          <a:custGeom>
            <a:avLst/>
            <a:gdLst/>
            <a:ahLst/>
            <a:cxnLst/>
            <a:rect l="l" t="t" r="r" b="b"/>
            <a:pathLst>
              <a:path w="7790439" h="3997417">
                <a:moveTo>
                  <a:pt x="0" y="0"/>
                </a:moveTo>
                <a:lnTo>
                  <a:pt x="7790438" y="0"/>
                </a:lnTo>
                <a:lnTo>
                  <a:pt x="7790438" y="3997417"/>
                </a:lnTo>
                <a:lnTo>
                  <a:pt x="0" y="3997417"/>
                </a:lnTo>
                <a:lnTo>
                  <a:pt x="0" y="0"/>
                </a:lnTo>
                <a:close/>
              </a:path>
            </a:pathLst>
          </a:custGeom>
          <a:blipFill>
            <a:blip r:embed="rId2"/>
            <a:stretch>
              <a:fillRect l="-3727"/>
            </a:stretch>
          </a:blipFill>
        </p:spPr>
      </p:sp>
      <p:sp>
        <p:nvSpPr>
          <p:cNvPr id="4" name="Freeform 4"/>
          <p:cNvSpPr/>
          <p:nvPr/>
        </p:nvSpPr>
        <p:spPr>
          <a:xfrm rot="1012544" flipV="1">
            <a:off x="10213098" y="7191905"/>
            <a:ext cx="852609" cy="576708"/>
          </a:xfrm>
          <a:custGeom>
            <a:avLst/>
            <a:gdLst/>
            <a:ahLst/>
            <a:cxnLst/>
            <a:rect l="l" t="t" r="r" b="b"/>
            <a:pathLst>
              <a:path w="852609" h="576708">
                <a:moveTo>
                  <a:pt x="0" y="576708"/>
                </a:moveTo>
                <a:lnTo>
                  <a:pt x="852609" y="576708"/>
                </a:lnTo>
                <a:lnTo>
                  <a:pt x="852609" y="0"/>
                </a:lnTo>
                <a:lnTo>
                  <a:pt x="0" y="0"/>
                </a:lnTo>
                <a:lnTo>
                  <a:pt x="0" y="576708"/>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TextBox 5"/>
          <p:cNvSpPr txBox="1"/>
          <p:nvPr/>
        </p:nvSpPr>
        <p:spPr>
          <a:xfrm>
            <a:off x="696859" y="3700652"/>
            <a:ext cx="16945241" cy="1704340"/>
          </a:xfrm>
          <a:prstGeom prst="rect">
            <a:avLst/>
          </a:prstGeom>
        </p:spPr>
        <p:txBody>
          <a:bodyPr lIns="0" tIns="0" rIns="0" bIns="0" rtlCol="0" anchor="t">
            <a:spAutoFit/>
          </a:bodyPr>
          <a:lstStyle/>
          <a:p>
            <a:pPr>
              <a:lnSpc>
                <a:spcPts val="6859"/>
              </a:lnSpc>
            </a:pPr>
            <a:r>
              <a:rPr lang="en-US" sz="4899">
                <a:solidFill>
                  <a:srgbClr val="000000"/>
                </a:solidFill>
                <a:latin typeface="Alatsi Bold"/>
              </a:rPr>
              <a:t>Mỗi bước thời gian trong mạng RNN phụ thuộc vào kết quả của bước trước đó, do đó chúng phải được tính toán tuần tự.</a:t>
            </a:r>
          </a:p>
        </p:txBody>
      </p:sp>
      <p:sp>
        <p:nvSpPr>
          <p:cNvPr id="6" name="TextBox 6"/>
          <p:cNvSpPr txBox="1"/>
          <p:nvPr/>
        </p:nvSpPr>
        <p:spPr>
          <a:xfrm>
            <a:off x="1028700" y="49269"/>
            <a:ext cx="14439900" cy="1077218"/>
          </a:xfrm>
          <a:prstGeom prst="rect">
            <a:avLst/>
          </a:prstGeom>
        </p:spPr>
        <p:txBody>
          <a:bodyPr wrap="square" lIns="0" tIns="0" rIns="0" bIns="0" rtlCol="0" anchor="t">
            <a:spAutoFit/>
          </a:bodyPr>
          <a:lstStyle/>
          <a:p>
            <a:pPr>
              <a:lnSpc>
                <a:spcPts val="8400"/>
              </a:lnSpc>
            </a:pPr>
            <a:r>
              <a:rPr lang="en-US" sz="6000">
                <a:solidFill>
                  <a:srgbClr val="000000"/>
                </a:solidFill>
                <a:latin typeface="Alatsi Bold"/>
              </a:rPr>
              <a:t>2.2. ƯU ĐIỂM VÀ HẠN CHẾ: HẠN CHẾ</a:t>
            </a:r>
          </a:p>
        </p:txBody>
      </p:sp>
      <p:sp>
        <p:nvSpPr>
          <p:cNvPr id="7" name="TextBox 7"/>
          <p:cNvSpPr txBox="1"/>
          <p:nvPr/>
        </p:nvSpPr>
        <p:spPr>
          <a:xfrm>
            <a:off x="696859" y="2170685"/>
            <a:ext cx="12904841" cy="1144393"/>
          </a:xfrm>
          <a:prstGeom prst="rect">
            <a:avLst/>
          </a:prstGeom>
        </p:spPr>
        <p:txBody>
          <a:bodyPr lIns="0" tIns="0" rIns="0" bIns="0" rtlCol="0" anchor="t">
            <a:spAutoFit/>
          </a:bodyPr>
          <a:lstStyle/>
          <a:p>
            <a:pPr>
              <a:lnSpc>
                <a:spcPts val="9373"/>
              </a:lnSpc>
            </a:pPr>
            <a:r>
              <a:rPr lang="en-US" sz="6695" spc="301">
                <a:solidFill>
                  <a:srgbClr val="FF3131"/>
                </a:solidFill>
                <a:latin typeface="Alatsi Bold Italics"/>
              </a:rPr>
              <a:t>Tính toán chậm</a:t>
            </a:r>
          </a:p>
        </p:txBody>
      </p:sp>
      <p:sp>
        <p:nvSpPr>
          <p:cNvPr id="8" name="Freeform 8"/>
          <p:cNvSpPr/>
          <p:nvPr/>
        </p:nvSpPr>
        <p:spPr>
          <a:xfrm rot="1012544" flipV="1">
            <a:off x="7959649" y="6944613"/>
            <a:ext cx="852609" cy="576708"/>
          </a:xfrm>
          <a:custGeom>
            <a:avLst/>
            <a:gdLst/>
            <a:ahLst/>
            <a:cxnLst/>
            <a:rect l="l" t="t" r="r" b="b"/>
            <a:pathLst>
              <a:path w="852609" h="576708">
                <a:moveTo>
                  <a:pt x="0" y="576708"/>
                </a:moveTo>
                <a:lnTo>
                  <a:pt x="852608" y="576708"/>
                </a:lnTo>
                <a:lnTo>
                  <a:pt x="852608" y="0"/>
                </a:lnTo>
                <a:lnTo>
                  <a:pt x="0" y="0"/>
                </a:lnTo>
                <a:lnTo>
                  <a:pt x="0" y="576708"/>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9" name="Freeform 9"/>
          <p:cNvSpPr/>
          <p:nvPr/>
        </p:nvSpPr>
        <p:spPr>
          <a:xfrm rot="1012544" flipV="1">
            <a:off x="6732500" y="6944613"/>
            <a:ext cx="852609" cy="576708"/>
          </a:xfrm>
          <a:custGeom>
            <a:avLst/>
            <a:gdLst/>
            <a:ahLst/>
            <a:cxnLst/>
            <a:rect l="l" t="t" r="r" b="b"/>
            <a:pathLst>
              <a:path w="852609" h="576708">
                <a:moveTo>
                  <a:pt x="0" y="576708"/>
                </a:moveTo>
                <a:lnTo>
                  <a:pt x="852609" y="576708"/>
                </a:lnTo>
                <a:lnTo>
                  <a:pt x="852609" y="0"/>
                </a:lnTo>
                <a:lnTo>
                  <a:pt x="0" y="0"/>
                </a:lnTo>
                <a:lnTo>
                  <a:pt x="0" y="576708"/>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AutoShape 2"/>
          <p:cNvSpPr/>
          <p:nvPr/>
        </p:nvSpPr>
        <p:spPr>
          <a:xfrm flipV="1">
            <a:off x="266" y="1392293"/>
            <a:ext cx="18287734" cy="57150"/>
          </a:xfrm>
          <a:prstGeom prst="line">
            <a:avLst/>
          </a:prstGeom>
          <a:ln w="114300" cap="flat">
            <a:solidFill>
              <a:srgbClr val="9FC3D0"/>
            </a:solidFill>
            <a:prstDash val="solid"/>
            <a:headEnd type="none" w="sm" len="sm"/>
            <a:tailEnd type="none" w="sm" len="sm"/>
          </a:ln>
        </p:spPr>
      </p:sp>
      <p:sp>
        <p:nvSpPr>
          <p:cNvPr id="3" name="TextBox 3"/>
          <p:cNvSpPr txBox="1"/>
          <p:nvPr/>
        </p:nvSpPr>
        <p:spPr>
          <a:xfrm>
            <a:off x="671379" y="3513833"/>
            <a:ext cx="16945241" cy="3437890"/>
          </a:xfrm>
          <a:prstGeom prst="rect">
            <a:avLst/>
          </a:prstGeom>
        </p:spPr>
        <p:txBody>
          <a:bodyPr lIns="0" tIns="0" rIns="0" bIns="0" rtlCol="0" anchor="t">
            <a:spAutoFit/>
          </a:bodyPr>
          <a:lstStyle/>
          <a:p>
            <a:pPr>
              <a:lnSpc>
                <a:spcPts val="6859"/>
              </a:lnSpc>
            </a:pPr>
            <a:r>
              <a:rPr lang="en-US" sz="4899">
                <a:solidFill>
                  <a:srgbClr val="000000"/>
                </a:solidFill>
                <a:latin typeface="Alatsi Bold"/>
              </a:rPr>
              <a:t>Gradient (hay còn gọi là độ dốc, là đạo hàm của hàm mất mát theo các trọng số, được sử dụng để cập nhật trọng số) có thể giảm dần xuống 0 hoặc tăng lên rất lớn qua các bước thời gian, đặc biệt là khi chuỗi dữ liệu dài.</a:t>
            </a:r>
          </a:p>
        </p:txBody>
      </p:sp>
      <p:sp>
        <p:nvSpPr>
          <p:cNvPr id="4" name="Freeform 4"/>
          <p:cNvSpPr/>
          <p:nvPr/>
        </p:nvSpPr>
        <p:spPr>
          <a:xfrm>
            <a:off x="10346312" y="6739819"/>
            <a:ext cx="6912988" cy="3547181"/>
          </a:xfrm>
          <a:custGeom>
            <a:avLst/>
            <a:gdLst/>
            <a:ahLst/>
            <a:cxnLst/>
            <a:rect l="l" t="t" r="r" b="b"/>
            <a:pathLst>
              <a:path w="6912988" h="3547181">
                <a:moveTo>
                  <a:pt x="0" y="0"/>
                </a:moveTo>
                <a:lnTo>
                  <a:pt x="6912988" y="0"/>
                </a:lnTo>
                <a:lnTo>
                  <a:pt x="6912988" y="3547181"/>
                </a:lnTo>
                <a:lnTo>
                  <a:pt x="0" y="3547181"/>
                </a:lnTo>
                <a:lnTo>
                  <a:pt x="0" y="0"/>
                </a:lnTo>
                <a:close/>
              </a:path>
            </a:pathLst>
          </a:custGeom>
          <a:blipFill>
            <a:blip r:embed="rId2"/>
            <a:stretch>
              <a:fillRect l="-3727"/>
            </a:stretch>
          </a:blipFill>
        </p:spPr>
      </p:sp>
      <p:sp>
        <p:nvSpPr>
          <p:cNvPr id="5" name="TextBox 5"/>
          <p:cNvSpPr txBox="1"/>
          <p:nvPr/>
        </p:nvSpPr>
        <p:spPr>
          <a:xfrm>
            <a:off x="1028700" y="49269"/>
            <a:ext cx="13754100" cy="1077218"/>
          </a:xfrm>
          <a:prstGeom prst="rect">
            <a:avLst/>
          </a:prstGeom>
        </p:spPr>
        <p:txBody>
          <a:bodyPr wrap="square" lIns="0" tIns="0" rIns="0" bIns="0" rtlCol="0" anchor="t">
            <a:spAutoFit/>
          </a:bodyPr>
          <a:lstStyle/>
          <a:p>
            <a:pPr>
              <a:lnSpc>
                <a:spcPts val="8400"/>
              </a:lnSpc>
            </a:pPr>
            <a:r>
              <a:rPr lang="en-US" sz="6000">
                <a:solidFill>
                  <a:srgbClr val="000000"/>
                </a:solidFill>
                <a:latin typeface="Alatsi Bold"/>
              </a:rPr>
              <a:t>2.2. ƯU ĐIỂM VÀ HẠN CHẾ: HẠN CHẾ</a:t>
            </a:r>
          </a:p>
        </p:txBody>
      </p:sp>
      <p:sp>
        <p:nvSpPr>
          <p:cNvPr id="6" name="TextBox 6"/>
          <p:cNvSpPr txBox="1"/>
          <p:nvPr/>
        </p:nvSpPr>
        <p:spPr>
          <a:xfrm>
            <a:off x="696859" y="2170685"/>
            <a:ext cx="16945241" cy="1144393"/>
          </a:xfrm>
          <a:prstGeom prst="rect">
            <a:avLst/>
          </a:prstGeom>
        </p:spPr>
        <p:txBody>
          <a:bodyPr lIns="0" tIns="0" rIns="0" bIns="0" rtlCol="0" anchor="t">
            <a:spAutoFit/>
          </a:bodyPr>
          <a:lstStyle/>
          <a:p>
            <a:pPr>
              <a:lnSpc>
                <a:spcPts val="9373"/>
              </a:lnSpc>
            </a:pPr>
            <a:r>
              <a:rPr lang="en-US" sz="6695" spc="301">
                <a:solidFill>
                  <a:srgbClr val="FF3131"/>
                </a:solidFill>
                <a:latin typeface="Alatsi Bold Italics"/>
              </a:rPr>
              <a:t>Vấn đề biến mất và bùng nổ độ dốc</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AutoShape 2"/>
          <p:cNvSpPr/>
          <p:nvPr/>
        </p:nvSpPr>
        <p:spPr>
          <a:xfrm flipV="1">
            <a:off x="266" y="1392293"/>
            <a:ext cx="18287734" cy="57150"/>
          </a:xfrm>
          <a:prstGeom prst="line">
            <a:avLst/>
          </a:prstGeom>
          <a:ln w="114300" cap="flat">
            <a:solidFill>
              <a:srgbClr val="9FC3D0"/>
            </a:solidFill>
            <a:prstDash val="solid"/>
            <a:headEnd type="none" w="sm" len="sm"/>
            <a:tailEnd type="none" w="sm" len="sm"/>
          </a:ln>
        </p:spPr>
      </p:sp>
      <p:sp>
        <p:nvSpPr>
          <p:cNvPr id="3" name="TextBox 3"/>
          <p:cNvSpPr txBox="1"/>
          <p:nvPr/>
        </p:nvSpPr>
        <p:spPr>
          <a:xfrm>
            <a:off x="696859" y="4648578"/>
            <a:ext cx="16945241" cy="1704340"/>
          </a:xfrm>
          <a:prstGeom prst="rect">
            <a:avLst/>
          </a:prstGeom>
        </p:spPr>
        <p:txBody>
          <a:bodyPr lIns="0" tIns="0" rIns="0" bIns="0" rtlCol="0" anchor="t">
            <a:spAutoFit/>
          </a:bodyPr>
          <a:lstStyle/>
          <a:p>
            <a:pPr>
              <a:lnSpc>
                <a:spcPts val="6859"/>
              </a:lnSpc>
            </a:pPr>
            <a:r>
              <a:rPr lang="en-US" sz="4899">
                <a:solidFill>
                  <a:srgbClr val="000000"/>
                </a:solidFill>
                <a:latin typeface="Alatsi Bold"/>
              </a:rPr>
              <a:t>Hạn chế này chủ yếu do hiện tượng gọi là "phụ thuộc xa biến mất"</a:t>
            </a:r>
          </a:p>
        </p:txBody>
      </p:sp>
      <p:sp>
        <p:nvSpPr>
          <p:cNvPr id="4" name="Freeform 4"/>
          <p:cNvSpPr/>
          <p:nvPr/>
        </p:nvSpPr>
        <p:spPr>
          <a:xfrm>
            <a:off x="5248781" y="5881242"/>
            <a:ext cx="7790439" cy="3997417"/>
          </a:xfrm>
          <a:custGeom>
            <a:avLst/>
            <a:gdLst/>
            <a:ahLst/>
            <a:cxnLst/>
            <a:rect l="l" t="t" r="r" b="b"/>
            <a:pathLst>
              <a:path w="7790439" h="3997417">
                <a:moveTo>
                  <a:pt x="0" y="0"/>
                </a:moveTo>
                <a:lnTo>
                  <a:pt x="7790438" y="0"/>
                </a:lnTo>
                <a:lnTo>
                  <a:pt x="7790438" y="3997417"/>
                </a:lnTo>
                <a:lnTo>
                  <a:pt x="0" y="3997417"/>
                </a:lnTo>
                <a:lnTo>
                  <a:pt x="0" y="0"/>
                </a:lnTo>
                <a:close/>
              </a:path>
            </a:pathLst>
          </a:custGeom>
          <a:blipFill>
            <a:blip r:embed="rId2"/>
            <a:stretch>
              <a:fillRect l="-3727"/>
            </a:stretch>
          </a:blipFill>
        </p:spPr>
      </p:sp>
      <p:sp>
        <p:nvSpPr>
          <p:cNvPr id="5" name="TextBox 5"/>
          <p:cNvSpPr txBox="1"/>
          <p:nvPr/>
        </p:nvSpPr>
        <p:spPr>
          <a:xfrm>
            <a:off x="9506654" y="7784700"/>
            <a:ext cx="1597581" cy="837565"/>
          </a:xfrm>
          <a:prstGeom prst="rect">
            <a:avLst/>
          </a:prstGeom>
        </p:spPr>
        <p:txBody>
          <a:bodyPr lIns="0" tIns="0" rIns="0" bIns="0" rtlCol="0" anchor="t">
            <a:spAutoFit/>
          </a:bodyPr>
          <a:lstStyle/>
          <a:p>
            <a:pPr>
              <a:lnSpc>
                <a:spcPts val="6859"/>
              </a:lnSpc>
            </a:pPr>
            <a:r>
              <a:rPr lang="en-US" sz="4899">
                <a:solidFill>
                  <a:srgbClr val="000000"/>
                </a:solidFill>
                <a:latin typeface="Alatsi Bold"/>
              </a:rPr>
              <a:t>n cell</a:t>
            </a:r>
          </a:p>
        </p:txBody>
      </p:sp>
      <p:grpSp>
        <p:nvGrpSpPr>
          <p:cNvPr id="6" name="Group 6"/>
          <p:cNvGrpSpPr/>
          <p:nvPr/>
        </p:nvGrpSpPr>
        <p:grpSpPr>
          <a:xfrm>
            <a:off x="10168890" y="8141970"/>
            <a:ext cx="3671888" cy="793432"/>
            <a:chOff x="0" y="0"/>
            <a:chExt cx="4895850" cy="1057910"/>
          </a:xfrm>
        </p:grpSpPr>
        <p:sp>
          <p:nvSpPr>
            <p:cNvPr id="7" name="Freeform 7"/>
            <p:cNvSpPr/>
            <p:nvPr/>
          </p:nvSpPr>
          <p:spPr>
            <a:xfrm>
              <a:off x="49530" y="48260"/>
              <a:ext cx="4796790" cy="990600"/>
            </a:xfrm>
            <a:custGeom>
              <a:avLst/>
              <a:gdLst/>
              <a:ahLst/>
              <a:cxnLst/>
              <a:rect l="l" t="t" r="r" b="b"/>
              <a:pathLst>
                <a:path w="4796790" h="990600">
                  <a:moveTo>
                    <a:pt x="123190" y="528320"/>
                  </a:moveTo>
                  <a:cubicBezTo>
                    <a:pt x="298450" y="675640"/>
                    <a:pt x="299720" y="715010"/>
                    <a:pt x="339090" y="736600"/>
                  </a:cubicBezTo>
                  <a:cubicBezTo>
                    <a:pt x="410210" y="775970"/>
                    <a:pt x="626110" y="754380"/>
                    <a:pt x="706120" y="769620"/>
                  </a:cubicBezTo>
                  <a:cubicBezTo>
                    <a:pt x="745490" y="777240"/>
                    <a:pt x="749300" y="788670"/>
                    <a:pt x="792480" y="795020"/>
                  </a:cubicBezTo>
                  <a:cubicBezTo>
                    <a:pt x="910590" y="814070"/>
                    <a:pt x="1217930" y="816610"/>
                    <a:pt x="1470660" y="820420"/>
                  </a:cubicBezTo>
                  <a:cubicBezTo>
                    <a:pt x="1788160" y="826770"/>
                    <a:pt x="2226310" y="845820"/>
                    <a:pt x="2546350" y="819150"/>
                  </a:cubicBezTo>
                  <a:cubicBezTo>
                    <a:pt x="2809240" y="797560"/>
                    <a:pt x="3034030" y="751840"/>
                    <a:pt x="3257550" y="701040"/>
                  </a:cubicBezTo>
                  <a:cubicBezTo>
                    <a:pt x="3463290" y="655320"/>
                    <a:pt x="3691890" y="594360"/>
                    <a:pt x="3841750" y="534670"/>
                  </a:cubicBezTo>
                  <a:cubicBezTo>
                    <a:pt x="3942080" y="495300"/>
                    <a:pt x="4010660" y="454660"/>
                    <a:pt x="4081780" y="410210"/>
                  </a:cubicBezTo>
                  <a:cubicBezTo>
                    <a:pt x="4142740" y="372110"/>
                    <a:pt x="4179570" y="332740"/>
                    <a:pt x="4244340" y="289560"/>
                  </a:cubicBezTo>
                  <a:cubicBezTo>
                    <a:pt x="4334510" y="229870"/>
                    <a:pt x="4495800" y="148590"/>
                    <a:pt x="4574540" y="96520"/>
                  </a:cubicBezTo>
                  <a:cubicBezTo>
                    <a:pt x="4621530" y="66040"/>
                    <a:pt x="4653280" y="31750"/>
                    <a:pt x="4681220" y="16510"/>
                  </a:cubicBezTo>
                  <a:cubicBezTo>
                    <a:pt x="4697730" y="7620"/>
                    <a:pt x="4710430" y="2540"/>
                    <a:pt x="4724400" y="2540"/>
                  </a:cubicBezTo>
                  <a:cubicBezTo>
                    <a:pt x="4739640" y="3810"/>
                    <a:pt x="4756150" y="7620"/>
                    <a:pt x="4767580" y="19050"/>
                  </a:cubicBezTo>
                  <a:cubicBezTo>
                    <a:pt x="4781550" y="31750"/>
                    <a:pt x="4795520" y="59690"/>
                    <a:pt x="4794250" y="80010"/>
                  </a:cubicBezTo>
                  <a:cubicBezTo>
                    <a:pt x="4792980" y="99060"/>
                    <a:pt x="4775200" y="125730"/>
                    <a:pt x="4758690" y="135890"/>
                  </a:cubicBezTo>
                  <a:cubicBezTo>
                    <a:pt x="4742180" y="146050"/>
                    <a:pt x="4709160" y="147320"/>
                    <a:pt x="4692650" y="138430"/>
                  </a:cubicBezTo>
                  <a:cubicBezTo>
                    <a:pt x="4674870" y="129540"/>
                    <a:pt x="4655820" y="104140"/>
                    <a:pt x="4653280" y="83820"/>
                  </a:cubicBezTo>
                  <a:cubicBezTo>
                    <a:pt x="4650740" y="64770"/>
                    <a:pt x="4660900" y="34290"/>
                    <a:pt x="4676140" y="21590"/>
                  </a:cubicBezTo>
                  <a:cubicBezTo>
                    <a:pt x="4690110" y="8890"/>
                    <a:pt x="4720590" y="0"/>
                    <a:pt x="4739640" y="5080"/>
                  </a:cubicBezTo>
                  <a:cubicBezTo>
                    <a:pt x="4758690" y="10160"/>
                    <a:pt x="4781550" y="33020"/>
                    <a:pt x="4790440" y="49530"/>
                  </a:cubicBezTo>
                  <a:cubicBezTo>
                    <a:pt x="4796790" y="63500"/>
                    <a:pt x="4795520" y="81280"/>
                    <a:pt x="4791710" y="95250"/>
                  </a:cubicBezTo>
                  <a:cubicBezTo>
                    <a:pt x="4786630" y="107950"/>
                    <a:pt x="4781550" y="115570"/>
                    <a:pt x="4765040" y="132080"/>
                  </a:cubicBezTo>
                  <a:cubicBezTo>
                    <a:pt x="4709160" y="184150"/>
                    <a:pt x="4436110" y="325120"/>
                    <a:pt x="4323080" y="401320"/>
                  </a:cubicBezTo>
                  <a:cubicBezTo>
                    <a:pt x="4249420" y="450850"/>
                    <a:pt x="4203700" y="496570"/>
                    <a:pt x="4144010" y="533400"/>
                  </a:cubicBezTo>
                  <a:cubicBezTo>
                    <a:pt x="4089400" y="566420"/>
                    <a:pt x="4043680" y="586740"/>
                    <a:pt x="3981450" y="612140"/>
                  </a:cubicBezTo>
                  <a:cubicBezTo>
                    <a:pt x="3903980" y="645160"/>
                    <a:pt x="3812540" y="678180"/>
                    <a:pt x="3710940" y="709930"/>
                  </a:cubicBezTo>
                  <a:cubicBezTo>
                    <a:pt x="3583940" y="748030"/>
                    <a:pt x="3441700" y="783590"/>
                    <a:pt x="3279140" y="819150"/>
                  </a:cubicBezTo>
                  <a:cubicBezTo>
                    <a:pt x="3067050" y="864870"/>
                    <a:pt x="2838450" y="924560"/>
                    <a:pt x="2546350" y="951230"/>
                  </a:cubicBezTo>
                  <a:cubicBezTo>
                    <a:pt x="2119630" y="990600"/>
                    <a:pt x="1342390" y="976630"/>
                    <a:pt x="957580" y="958850"/>
                  </a:cubicBezTo>
                  <a:cubicBezTo>
                    <a:pt x="736600" y="947420"/>
                    <a:pt x="551180" y="924560"/>
                    <a:pt x="438150" y="904240"/>
                  </a:cubicBezTo>
                  <a:cubicBezTo>
                    <a:pt x="381000" y="894080"/>
                    <a:pt x="359410" y="896620"/>
                    <a:pt x="311150" y="872490"/>
                  </a:cubicBezTo>
                  <a:cubicBezTo>
                    <a:pt x="229870" y="833120"/>
                    <a:pt x="55880" y="693420"/>
                    <a:pt x="17780" y="638810"/>
                  </a:cubicBezTo>
                  <a:cubicBezTo>
                    <a:pt x="3810" y="618490"/>
                    <a:pt x="0" y="604520"/>
                    <a:pt x="1270" y="586740"/>
                  </a:cubicBezTo>
                  <a:cubicBezTo>
                    <a:pt x="1270" y="570230"/>
                    <a:pt x="10160" y="549910"/>
                    <a:pt x="21590" y="537210"/>
                  </a:cubicBezTo>
                  <a:cubicBezTo>
                    <a:pt x="34290" y="524510"/>
                    <a:pt x="54610" y="515620"/>
                    <a:pt x="71120" y="514350"/>
                  </a:cubicBezTo>
                  <a:cubicBezTo>
                    <a:pt x="87630" y="511810"/>
                    <a:pt x="123190" y="528320"/>
                    <a:pt x="123190" y="528320"/>
                  </a:cubicBezTo>
                </a:path>
              </a:pathLst>
            </a:custGeom>
            <a:solidFill>
              <a:srgbClr val="E7191F"/>
            </a:solidFill>
            <a:ln cap="sq">
              <a:noFill/>
              <a:prstDash val="solid"/>
              <a:miter/>
            </a:ln>
          </p:spPr>
        </p:sp>
      </p:grpSp>
      <p:grpSp>
        <p:nvGrpSpPr>
          <p:cNvPr id="8" name="Group 8"/>
          <p:cNvGrpSpPr/>
          <p:nvPr/>
        </p:nvGrpSpPr>
        <p:grpSpPr>
          <a:xfrm>
            <a:off x="13325475" y="8028622"/>
            <a:ext cx="631507" cy="635318"/>
            <a:chOff x="0" y="0"/>
            <a:chExt cx="842010" cy="847090"/>
          </a:xfrm>
        </p:grpSpPr>
        <p:sp>
          <p:nvSpPr>
            <p:cNvPr id="9" name="Freeform 9"/>
            <p:cNvSpPr/>
            <p:nvPr/>
          </p:nvSpPr>
          <p:spPr>
            <a:xfrm>
              <a:off x="44450" y="50800"/>
              <a:ext cx="765810" cy="744220"/>
            </a:xfrm>
            <a:custGeom>
              <a:avLst/>
              <a:gdLst/>
              <a:ahLst/>
              <a:cxnLst/>
              <a:rect l="l" t="t" r="r" b="b"/>
              <a:pathLst>
                <a:path w="765810" h="744220">
                  <a:moveTo>
                    <a:pt x="77470" y="0"/>
                  </a:moveTo>
                  <a:cubicBezTo>
                    <a:pt x="398780" y="10160"/>
                    <a:pt x="482600" y="22860"/>
                    <a:pt x="547370" y="36830"/>
                  </a:cubicBezTo>
                  <a:cubicBezTo>
                    <a:pt x="595630" y="46990"/>
                    <a:pt x="642620" y="44450"/>
                    <a:pt x="674370" y="71120"/>
                  </a:cubicBezTo>
                  <a:cubicBezTo>
                    <a:pt x="707390" y="99060"/>
                    <a:pt x="722630" y="147320"/>
                    <a:pt x="736600" y="208280"/>
                  </a:cubicBezTo>
                  <a:cubicBezTo>
                    <a:pt x="760730" y="314960"/>
                    <a:pt x="765810" y="582930"/>
                    <a:pt x="745490" y="665480"/>
                  </a:cubicBezTo>
                  <a:cubicBezTo>
                    <a:pt x="737870" y="698500"/>
                    <a:pt x="727710" y="717550"/>
                    <a:pt x="711200" y="730250"/>
                  </a:cubicBezTo>
                  <a:cubicBezTo>
                    <a:pt x="698500" y="740410"/>
                    <a:pt x="678180" y="744220"/>
                    <a:pt x="662940" y="744220"/>
                  </a:cubicBezTo>
                  <a:cubicBezTo>
                    <a:pt x="646430" y="742950"/>
                    <a:pt x="628650" y="735330"/>
                    <a:pt x="615950" y="725170"/>
                  </a:cubicBezTo>
                  <a:cubicBezTo>
                    <a:pt x="604520" y="715010"/>
                    <a:pt x="591820" y="698500"/>
                    <a:pt x="590550" y="681990"/>
                  </a:cubicBezTo>
                  <a:cubicBezTo>
                    <a:pt x="588010" y="661670"/>
                    <a:pt x="594360" y="627380"/>
                    <a:pt x="609600" y="610870"/>
                  </a:cubicBezTo>
                  <a:cubicBezTo>
                    <a:pt x="624840" y="595630"/>
                    <a:pt x="659130" y="585470"/>
                    <a:pt x="679450" y="588010"/>
                  </a:cubicBezTo>
                  <a:cubicBezTo>
                    <a:pt x="697230" y="589280"/>
                    <a:pt x="713740" y="599440"/>
                    <a:pt x="723900" y="610870"/>
                  </a:cubicBezTo>
                  <a:cubicBezTo>
                    <a:pt x="735330" y="622300"/>
                    <a:pt x="744220" y="641350"/>
                    <a:pt x="745490" y="656590"/>
                  </a:cubicBezTo>
                  <a:cubicBezTo>
                    <a:pt x="746760" y="673100"/>
                    <a:pt x="742950" y="692150"/>
                    <a:pt x="734060" y="706120"/>
                  </a:cubicBezTo>
                  <a:cubicBezTo>
                    <a:pt x="726440" y="720090"/>
                    <a:pt x="712470" y="734060"/>
                    <a:pt x="695960" y="737870"/>
                  </a:cubicBezTo>
                  <a:cubicBezTo>
                    <a:pt x="676910" y="744220"/>
                    <a:pt x="640080" y="740410"/>
                    <a:pt x="622300" y="730250"/>
                  </a:cubicBezTo>
                  <a:cubicBezTo>
                    <a:pt x="608330" y="722630"/>
                    <a:pt x="600710" y="712470"/>
                    <a:pt x="591820" y="690880"/>
                  </a:cubicBezTo>
                  <a:cubicBezTo>
                    <a:pt x="570230" y="626110"/>
                    <a:pt x="610870" y="355600"/>
                    <a:pt x="588010" y="269240"/>
                  </a:cubicBezTo>
                  <a:cubicBezTo>
                    <a:pt x="576580" y="227330"/>
                    <a:pt x="568960" y="203200"/>
                    <a:pt x="538480" y="182880"/>
                  </a:cubicBezTo>
                  <a:cubicBezTo>
                    <a:pt x="495300" y="152400"/>
                    <a:pt x="398780" y="153670"/>
                    <a:pt x="321310" y="146050"/>
                  </a:cubicBezTo>
                  <a:cubicBezTo>
                    <a:pt x="234950" y="138430"/>
                    <a:pt x="88900" y="163830"/>
                    <a:pt x="41910" y="142240"/>
                  </a:cubicBezTo>
                  <a:cubicBezTo>
                    <a:pt x="21590" y="133350"/>
                    <a:pt x="12700" y="118110"/>
                    <a:pt x="6350" y="101600"/>
                  </a:cubicBezTo>
                  <a:cubicBezTo>
                    <a:pt x="0" y="86360"/>
                    <a:pt x="0" y="63500"/>
                    <a:pt x="6350" y="48260"/>
                  </a:cubicBezTo>
                  <a:cubicBezTo>
                    <a:pt x="12700" y="33020"/>
                    <a:pt x="29210" y="16510"/>
                    <a:pt x="41910" y="8890"/>
                  </a:cubicBezTo>
                  <a:cubicBezTo>
                    <a:pt x="53340" y="1270"/>
                    <a:pt x="77470" y="0"/>
                    <a:pt x="77470" y="0"/>
                  </a:cubicBezTo>
                </a:path>
              </a:pathLst>
            </a:custGeom>
            <a:solidFill>
              <a:srgbClr val="E7191F"/>
            </a:solidFill>
            <a:ln cap="sq">
              <a:noFill/>
              <a:prstDash val="solid"/>
              <a:miter/>
            </a:ln>
          </p:spPr>
        </p:sp>
      </p:grpSp>
      <p:sp>
        <p:nvSpPr>
          <p:cNvPr id="10" name="Freeform 10"/>
          <p:cNvSpPr/>
          <p:nvPr/>
        </p:nvSpPr>
        <p:spPr>
          <a:xfrm>
            <a:off x="15678906" y="6237348"/>
            <a:ext cx="1778440" cy="1904622"/>
          </a:xfrm>
          <a:custGeom>
            <a:avLst/>
            <a:gdLst/>
            <a:ahLst/>
            <a:cxnLst/>
            <a:rect l="l" t="t" r="r" b="b"/>
            <a:pathLst>
              <a:path w="1778440" h="1904622">
                <a:moveTo>
                  <a:pt x="0" y="0"/>
                </a:moveTo>
                <a:lnTo>
                  <a:pt x="1778440" y="0"/>
                </a:lnTo>
                <a:lnTo>
                  <a:pt x="1778440" y="1904622"/>
                </a:lnTo>
                <a:lnTo>
                  <a:pt x="0" y="190462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1" name="TextBox 11"/>
          <p:cNvSpPr txBox="1"/>
          <p:nvPr/>
        </p:nvSpPr>
        <p:spPr>
          <a:xfrm>
            <a:off x="1028700" y="49269"/>
            <a:ext cx="14516100" cy="1077218"/>
          </a:xfrm>
          <a:prstGeom prst="rect">
            <a:avLst/>
          </a:prstGeom>
        </p:spPr>
        <p:txBody>
          <a:bodyPr wrap="square" lIns="0" tIns="0" rIns="0" bIns="0" rtlCol="0" anchor="t">
            <a:spAutoFit/>
          </a:bodyPr>
          <a:lstStyle/>
          <a:p>
            <a:pPr>
              <a:lnSpc>
                <a:spcPts val="8400"/>
              </a:lnSpc>
            </a:pPr>
            <a:r>
              <a:rPr lang="en-US" sz="6000">
                <a:solidFill>
                  <a:srgbClr val="000000"/>
                </a:solidFill>
                <a:latin typeface="Alatsi Bold"/>
              </a:rPr>
              <a:t>2.2. ƯU ĐIỂM VÀ HẠN CHẾ: HẠN CHẾ</a:t>
            </a:r>
          </a:p>
        </p:txBody>
      </p:sp>
      <p:sp>
        <p:nvSpPr>
          <p:cNvPr id="12" name="TextBox 12"/>
          <p:cNvSpPr txBox="1"/>
          <p:nvPr/>
        </p:nvSpPr>
        <p:spPr>
          <a:xfrm>
            <a:off x="696859" y="2170685"/>
            <a:ext cx="16945241" cy="2325493"/>
          </a:xfrm>
          <a:prstGeom prst="rect">
            <a:avLst/>
          </a:prstGeom>
        </p:spPr>
        <p:txBody>
          <a:bodyPr lIns="0" tIns="0" rIns="0" bIns="0" rtlCol="0" anchor="t">
            <a:spAutoFit/>
          </a:bodyPr>
          <a:lstStyle/>
          <a:p>
            <a:pPr>
              <a:lnSpc>
                <a:spcPts val="9373"/>
              </a:lnSpc>
            </a:pPr>
            <a:r>
              <a:rPr lang="en-US" sz="6695" spc="301">
                <a:solidFill>
                  <a:srgbClr val="FF3131"/>
                </a:solidFill>
                <a:latin typeface="Alatsi Bold Italics"/>
              </a:rPr>
              <a:t>Khó để truy cập các thông tin từ một khoảng thời gian dài trước đây</a:t>
            </a:r>
          </a:p>
        </p:txBody>
      </p:sp>
      <p:sp>
        <p:nvSpPr>
          <p:cNvPr id="13" name="TextBox 13"/>
          <p:cNvSpPr txBox="1"/>
          <p:nvPr/>
        </p:nvSpPr>
        <p:spPr>
          <a:xfrm>
            <a:off x="13601700" y="7042385"/>
            <a:ext cx="2966426" cy="837565"/>
          </a:xfrm>
          <a:prstGeom prst="rect">
            <a:avLst/>
          </a:prstGeom>
        </p:spPr>
        <p:txBody>
          <a:bodyPr lIns="0" tIns="0" rIns="0" bIns="0" rtlCol="0" anchor="t">
            <a:spAutoFit/>
          </a:bodyPr>
          <a:lstStyle/>
          <a:p>
            <a:pPr>
              <a:lnSpc>
                <a:spcPts val="6859"/>
              </a:lnSpc>
            </a:pPr>
            <a:r>
              <a:rPr lang="en-US" sz="4899">
                <a:solidFill>
                  <a:srgbClr val="000000"/>
                </a:solidFill>
                <a:latin typeface="Alatsi Bold"/>
              </a:rPr>
              <a:t>cách xa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AutoShape 2"/>
          <p:cNvSpPr/>
          <p:nvPr/>
        </p:nvSpPr>
        <p:spPr>
          <a:xfrm flipV="1">
            <a:off x="266" y="1392293"/>
            <a:ext cx="18287734" cy="57150"/>
          </a:xfrm>
          <a:prstGeom prst="line">
            <a:avLst/>
          </a:prstGeom>
          <a:ln w="114300" cap="flat">
            <a:solidFill>
              <a:srgbClr val="9FC3D0"/>
            </a:solidFill>
            <a:prstDash val="solid"/>
            <a:headEnd type="none" w="sm" len="sm"/>
            <a:tailEnd type="none" w="sm" len="sm"/>
          </a:ln>
        </p:spPr>
      </p:sp>
      <p:sp>
        <p:nvSpPr>
          <p:cNvPr id="3" name="TextBox 3"/>
          <p:cNvSpPr txBox="1"/>
          <p:nvPr/>
        </p:nvSpPr>
        <p:spPr>
          <a:xfrm>
            <a:off x="696859" y="4648578"/>
            <a:ext cx="16945241" cy="2571115"/>
          </a:xfrm>
          <a:prstGeom prst="rect">
            <a:avLst/>
          </a:prstGeom>
        </p:spPr>
        <p:txBody>
          <a:bodyPr lIns="0" tIns="0" rIns="0" bIns="0" rtlCol="0" anchor="t">
            <a:spAutoFit/>
          </a:bodyPr>
          <a:lstStyle/>
          <a:p>
            <a:pPr>
              <a:lnSpc>
                <a:spcPts val="6859"/>
              </a:lnSpc>
            </a:pPr>
            <a:r>
              <a:rPr lang="en-US" sz="4899">
                <a:solidFill>
                  <a:srgbClr val="000000"/>
                </a:solidFill>
                <a:latin typeface="Alatsi Bold"/>
              </a:rPr>
              <a:t>Mạng chỉ có thể "nhìn thấy" thông tin từ các bước thời gian trước đó, và không thể "nhìn thấy" thông tin từ các bước thời gian sau</a:t>
            </a:r>
          </a:p>
        </p:txBody>
      </p:sp>
      <p:sp>
        <p:nvSpPr>
          <p:cNvPr id="4" name="TextBox 4"/>
          <p:cNvSpPr txBox="1"/>
          <p:nvPr/>
        </p:nvSpPr>
        <p:spPr>
          <a:xfrm>
            <a:off x="1028700" y="49269"/>
            <a:ext cx="13906500" cy="1077218"/>
          </a:xfrm>
          <a:prstGeom prst="rect">
            <a:avLst/>
          </a:prstGeom>
        </p:spPr>
        <p:txBody>
          <a:bodyPr wrap="square" lIns="0" tIns="0" rIns="0" bIns="0" rtlCol="0" anchor="t">
            <a:spAutoFit/>
          </a:bodyPr>
          <a:lstStyle/>
          <a:p>
            <a:pPr>
              <a:lnSpc>
                <a:spcPts val="8400"/>
              </a:lnSpc>
            </a:pPr>
            <a:r>
              <a:rPr lang="en-US" sz="6000">
                <a:solidFill>
                  <a:srgbClr val="000000"/>
                </a:solidFill>
                <a:latin typeface="Alatsi Bold"/>
              </a:rPr>
              <a:t>2.2. ƯU ĐIỂM VÀ HẠN CHẾ: HẠN CHẾ</a:t>
            </a:r>
          </a:p>
        </p:txBody>
      </p:sp>
      <p:sp>
        <p:nvSpPr>
          <p:cNvPr id="5" name="TextBox 5"/>
          <p:cNvSpPr txBox="1"/>
          <p:nvPr/>
        </p:nvSpPr>
        <p:spPr>
          <a:xfrm>
            <a:off x="696859" y="2170685"/>
            <a:ext cx="16945241" cy="2325493"/>
          </a:xfrm>
          <a:prstGeom prst="rect">
            <a:avLst/>
          </a:prstGeom>
        </p:spPr>
        <p:txBody>
          <a:bodyPr lIns="0" tIns="0" rIns="0" bIns="0" rtlCol="0" anchor="t">
            <a:spAutoFit/>
          </a:bodyPr>
          <a:lstStyle/>
          <a:p>
            <a:pPr>
              <a:lnSpc>
                <a:spcPts val="9373"/>
              </a:lnSpc>
            </a:pPr>
            <a:r>
              <a:rPr lang="en-US" sz="6695" spc="301">
                <a:solidFill>
                  <a:srgbClr val="FF3131"/>
                </a:solidFill>
                <a:latin typeface="Alatsi Bold Italics"/>
              </a:rPr>
              <a:t>Không thể xem xét bất kì đầu vào sau này nào cho trạng thái hiện tại</a:t>
            </a:r>
          </a:p>
        </p:txBody>
      </p:sp>
      <p:sp>
        <p:nvSpPr>
          <p:cNvPr id="6" name="Freeform 6"/>
          <p:cNvSpPr/>
          <p:nvPr/>
        </p:nvSpPr>
        <p:spPr>
          <a:xfrm>
            <a:off x="5761376" y="6540599"/>
            <a:ext cx="6816206" cy="3497520"/>
          </a:xfrm>
          <a:custGeom>
            <a:avLst/>
            <a:gdLst/>
            <a:ahLst/>
            <a:cxnLst/>
            <a:rect l="l" t="t" r="r" b="b"/>
            <a:pathLst>
              <a:path w="6816206" h="3497520">
                <a:moveTo>
                  <a:pt x="0" y="0"/>
                </a:moveTo>
                <a:lnTo>
                  <a:pt x="6816206" y="0"/>
                </a:lnTo>
                <a:lnTo>
                  <a:pt x="6816206" y="3497520"/>
                </a:lnTo>
                <a:lnTo>
                  <a:pt x="0" y="3497520"/>
                </a:lnTo>
                <a:lnTo>
                  <a:pt x="0" y="0"/>
                </a:lnTo>
                <a:close/>
              </a:path>
            </a:pathLst>
          </a:custGeom>
          <a:blipFill>
            <a:blip r:embed="rId2"/>
            <a:stretch>
              <a:fillRect l="-3727"/>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AutoShape 2"/>
          <p:cNvSpPr/>
          <p:nvPr/>
        </p:nvSpPr>
        <p:spPr>
          <a:xfrm flipV="1">
            <a:off x="266" y="1392293"/>
            <a:ext cx="18287734" cy="57150"/>
          </a:xfrm>
          <a:prstGeom prst="line">
            <a:avLst/>
          </a:prstGeom>
          <a:ln w="114300" cap="flat">
            <a:solidFill>
              <a:srgbClr val="9FC3D0"/>
            </a:solidFill>
            <a:prstDash val="solid"/>
            <a:headEnd type="none" w="sm" len="sm"/>
            <a:tailEnd type="none" w="sm" len="sm"/>
          </a:ln>
        </p:spPr>
      </p:sp>
      <p:sp>
        <p:nvSpPr>
          <p:cNvPr id="3" name="Freeform 3"/>
          <p:cNvSpPr/>
          <p:nvPr/>
        </p:nvSpPr>
        <p:spPr>
          <a:xfrm>
            <a:off x="1628178" y="2759755"/>
            <a:ext cx="15031643" cy="4767489"/>
          </a:xfrm>
          <a:custGeom>
            <a:avLst/>
            <a:gdLst/>
            <a:ahLst/>
            <a:cxnLst/>
            <a:rect l="l" t="t" r="r" b="b"/>
            <a:pathLst>
              <a:path w="15031643" h="4767489">
                <a:moveTo>
                  <a:pt x="0" y="0"/>
                </a:moveTo>
                <a:lnTo>
                  <a:pt x="15031644" y="0"/>
                </a:lnTo>
                <a:lnTo>
                  <a:pt x="15031644" y="4767490"/>
                </a:lnTo>
                <a:lnTo>
                  <a:pt x="0" y="4767490"/>
                </a:lnTo>
                <a:lnTo>
                  <a:pt x="0" y="0"/>
                </a:lnTo>
                <a:close/>
              </a:path>
            </a:pathLst>
          </a:custGeom>
          <a:blipFill>
            <a:blip r:embed="rId2"/>
            <a:stretch>
              <a:fillRect t="-1267" b="-4249"/>
            </a:stretch>
          </a:blipFill>
        </p:spPr>
      </p:sp>
      <p:sp>
        <p:nvSpPr>
          <p:cNvPr id="4" name="TextBox 4"/>
          <p:cNvSpPr txBox="1"/>
          <p:nvPr/>
        </p:nvSpPr>
        <p:spPr>
          <a:xfrm>
            <a:off x="1028700" y="49269"/>
            <a:ext cx="12573000" cy="1038225"/>
          </a:xfrm>
          <a:prstGeom prst="rect">
            <a:avLst/>
          </a:prstGeom>
        </p:spPr>
        <p:txBody>
          <a:bodyPr lIns="0" tIns="0" rIns="0" bIns="0" rtlCol="0" anchor="t">
            <a:spAutoFit/>
          </a:bodyPr>
          <a:lstStyle/>
          <a:p>
            <a:pPr>
              <a:lnSpc>
                <a:spcPts val="8400"/>
              </a:lnSpc>
            </a:pPr>
            <a:r>
              <a:rPr lang="en-US" sz="6000">
                <a:solidFill>
                  <a:srgbClr val="000000"/>
                </a:solidFill>
                <a:latin typeface="Alatsi Bold"/>
              </a:rPr>
              <a:t>2.3. PHÂN LOẠI VÀ ỨNG DỤNG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AutoShape 2"/>
          <p:cNvSpPr/>
          <p:nvPr/>
        </p:nvSpPr>
        <p:spPr>
          <a:xfrm flipV="1">
            <a:off x="266" y="1392293"/>
            <a:ext cx="18287734" cy="57150"/>
          </a:xfrm>
          <a:prstGeom prst="line">
            <a:avLst/>
          </a:prstGeom>
          <a:ln w="114300" cap="flat">
            <a:solidFill>
              <a:srgbClr val="9FC3D0"/>
            </a:solidFill>
            <a:prstDash val="solid"/>
            <a:headEnd type="none" w="sm" len="sm"/>
            <a:tailEnd type="none" w="sm" len="sm"/>
          </a:ln>
        </p:spPr>
      </p:sp>
      <p:sp>
        <p:nvSpPr>
          <p:cNvPr id="3" name="Freeform 3"/>
          <p:cNvSpPr/>
          <p:nvPr/>
        </p:nvSpPr>
        <p:spPr>
          <a:xfrm>
            <a:off x="11415415" y="2974269"/>
            <a:ext cx="4644928" cy="4962739"/>
          </a:xfrm>
          <a:custGeom>
            <a:avLst/>
            <a:gdLst/>
            <a:ahLst/>
            <a:cxnLst/>
            <a:rect l="l" t="t" r="r" b="b"/>
            <a:pathLst>
              <a:path w="4644928" h="4962739">
                <a:moveTo>
                  <a:pt x="0" y="0"/>
                </a:moveTo>
                <a:lnTo>
                  <a:pt x="4644928" y="0"/>
                </a:lnTo>
                <a:lnTo>
                  <a:pt x="4644928" y="4962739"/>
                </a:lnTo>
                <a:lnTo>
                  <a:pt x="0" y="4962739"/>
                </a:lnTo>
                <a:lnTo>
                  <a:pt x="0" y="0"/>
                </a:lnTo>
                <a:close/>
              </a:path>
            </a:pathLst>
          </a:custGeom>
          <a:blipFill>
            <a:blip r:embed="rId2"/>
            <a:stretch>
              <a:fillRect/>
            </a:stretch>
          </a:blipFill>
        </p:spPr>
      </p:sp>
      <p:sp>
        <p:nvSpPr>
          <p:cNvPr id="4" name="TextBox 4"/>
          <p:cNvSpPr txBox="1"/>
          <p:nvPr/>
        </p:nvSpPr>
        <p:spPr>
          <a:xfrm>
            <a:off x="1028700" y="49269"/>
            <a:ext cx="12573000" cy="1038225"/>
          </a:xfrm>
          <a:prstGeom prst="rect">
            <a:avLst/>
          </a:prstGeom>
        </p:spPr>
        <p:txBody>
          <a:bodyPr lIns="0" tIns="0" rIns="0" bIns="0" rtlCol="0" anchor="t">
            <a:spAutoFit/>
          </a:bodyPr>
          <a:lstStyle/>
          <a:p>
            <a:pPr>
              <a:lnSpc>
                <a:spcPts val="8400"/>
              </a:lnSpc>
            </a:pPr>
            <a:r>
              <a:rPr lang="en-US" sz="6000">
                <a:solidFill>
                  <a:srgbClr val="000000"/>
                </a:solidFill>
                <a:latin typeface="Alatsi Bold"/>
              </a:rPr>
              <a:t>2.3 PHÂN LOẠI VÀ ỨNG DỤNG</a:t>
            </a:r>
          </a:p>
        </p:txBody>
      </p:sp>
      <p:sp>
        <p:nvSpPr>
          <p:cNvPr id="5" name="TextBox 5"/>
          <p:cNvSpPr txBox="1"/>
          <p:nvPr/>
        </p:nvSpPr>
        <p:spPr>
          <a:xfrm>
            <a:off x="1028700" y="2533897"/>
            <a:ext cx="15031643" cy="795020"/>
          </a:xfrm>
          <a:prstGeom prst="rect">
            <a:avLst/>
          </a:prstGeom>
        </p:spPr>
        <p:txBody>
          <a:bodyPr lIns="0" tIns="0" rIns="0" bIns="0" rtlCol="0" anchor="t">
            <a:spAutoFit/>
          </a:bodyPr>
          <a:lstStyle/>
          <a:p>
            <a:pPr>
              <a:lnSpc>
                <a:spcPts val="6580"/>
              </a:lnSpc>
              <a:spcBef>
                <a:spcPct val="0"/>
              </a:spcBef>
            </a:pPr>
            <a:r>
              <a:rPr lang="en-US" sz="4700">
                <a:solidFill>
                  <a:srgbClr val="000000"/>
                </a:solidFill>
                <a:latin typeface="Alatsi"/>
              </a:rPr>
              <a:t>Một - một (Tx = Ty = 1)</a:t>
            </a:r>
          </a:p>
        </p:txBody>
      </p:sp>
      <p:sp>
        <p:nvSpPr>
          <p:cNvPr id="6" name="TextBox 6"/>
          <p:cNvSpPr txBox="1"/>
          <p:nvPr/>
        </p:nvSpPr>
        <p:spPr>
          <a:xfrm>
            <a:off x="1028700" y="3846713"/>
            <a:ext cx="8352714" cy="3281045"/>
          </a:xfrm>
          <a:prstGeom prst="rect">
            <a:avLst/>
          </a:prstGeom>
        </p:spPr>
        <p:txBody>
          <a:bodyPr lIns="0" tIns="0" rIns="0" bIns="0" rtlCol="0" anchor="t">
            <a:spAutoFit/>
          </a:bodyPr>
          <a:lstStyle/>
          <a:p>
            <a:pPr algn="just">
              <a:lnSpc>
                <a:spcPts val="6580"/>
              </a:lnSpc>
              <a:spcBef>
                <a:spcPct val="0"/>
              </a:spcBef>
            </a:pPr>
            <a:r>
              <a:rPr lang="en-US" sz="4700">
                <a:solidFill>
                  <a:srgbClr val="000000"/>
                </a:solidFill>
                <a:latin typeface="Alatsi"/>
              </a:rPr>
              <a:t>Mẫu bài toán cho Neural Network (NN), 1 input và 1 output. Ví dụ input là ảnh và output là ảnh được segment.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AutoShape 2"/>
          <p:cNvSpPr/>
          <p:nvPr/>
        </p:nvSpPr>
        <p:spPr>
          <a:xfrm flipV="1">
            <a:off x="266" y="1392293"/>
            <a:ext cx="18287734" cy="57150"/>
          </a:xfrm>
          <a:prstGeom prst="line">
            <a:avLst/>
          </a:prstGeom>
          <a:ln w="114300" cap="flat">
            <a:solidFill>
              <a:srgbClr val="9FC3D0"/>
            </a:solidFill>
            <a:prstDash val="solid"/>
            <a:headEnd type="none" w="sm" len="sm"/>
            <a:tailEnd type="none" w="sm" len="sm"/>
          </a:ln>
        </p:spPr>
      </p:sp>
      <p:sp>
        <p:nvSpPr>
          <p:cNvPr id="3" name="Freeform 3"/>
          <p:cNvSpPr/>
          <p:nvPr/>
        </p:nvSpPr>
        <p:spPr>
          <a:xfrm>
            <a:off x="9944606" y="2974269"/>
            <a:ext cx="8343394" cy="5041259"/>
          </a:xfrm>
          <a:custGeom>
            <a:avLst/>
            <a:gdLst/>
            <a:ahLst/>
            <a:cxnLst/>
            <a:rect l="l" t="t" r="r" b="b"/>
            <a:pathLst>
              <a:path w="8343394" h="5041259">
                <a:moveTo>
                  <a:pt x="0" y="0"/>
                </a:moveTo>
                <a:lnTo>
                  <a:pt x="8343394" y="0"/>
                </a:lnTo>
                <a:lnTo>
                  <a:pt x="8343394" y="5041259"/>
                </a:lnTo>
                <a:lnTo>
                  <a:pt x="0" y="5041259"/>
                </a:lnTo>
                <a:lnTo>
                  <a:pt x="0" y="0"/>
                </a:lnTo>
                <a:close/>
              </a:path>
            </a:pathLst>
          </a:custGeom>
          <a:blipFill>
            <a:blip r:embed="rId2"/>
            <a:stretch>
              <a:fillRect/>
            </a:stretch>
          </a:blipFill>
        </p:spPr>
      </p:sp>
      <p:sp>
        <p:nvSpPr>
          <p:cNvPr id="4" name="TextBox 4"/>
          <p:cNvSpPr txBox="1"/>
          <p:nvPr/>
        </p:nvSpPr>
        <p:spPr>
          <a:xfrm>
            <a:off x="1028700" y="49269"/>
            <a:ext cx="12573000" cy="1038225"/>
          </a:xfrm>
          <a:prstGeom prst="rect">
            <a:avLst/>
          </a:prstGeom>
        </p:spPr>
        <p:txBody>
          <a:bodyPr lIns="0" tIns="0" rIns="0" bIns="0" rtlCol="0" anchor="t">
            <a:spAutoFit/>
          </a:bodyPr>
          <a:lstStyle/>
          <a:p>
            <a:pPr>
              <a:lnSpc>
                <a:spcPts val="8400"/>
              </a:lnSpc>
            </a:pPr>
            <a:r>
              <a:rPr lang="en-US" sz="6000">
                <a:solidFill>
                  <a:srgbClr val="000000"/>
                </a:solidFill>
                <a:latin typeface="Alatsi Bold"/>
              </a:rPr>
              <a:t>2.3 PHÂN LOẠI VÀ ỨNG DỤNG</a:t>
            </a:r>
          </a:p>
        </p:txBody>
      </p:sp>
      <p:sp>
        <p:nvSpPr>
          <p:cNvPr id="5" name="TextBox 5"/>
          <p:cNvSpPr txBox="1"/>
          <p:nvPr/>
        </p:nvSpPr>
        <p:spPr>
          <a:xfrm>
            <a:off x="1028700" y="2533897"/>
            <a:ext cx="15031643" cy="795020"/>
          </a:xfrm>
          <a:prstGeom prst="rect">
            <a:avLst/>
          </a:prstGeom>
        </p:spPr>
        <p:txBody>
          <a:bodyPr lIns="0" tIns="0" rIns="0" bIns="0" rtlCol="0" anchor="t">
            <a:spAutoFit/>
          </a:bodyPr>
          <a:lstStyle/>
          <a:p>
            <a:pPr>
              <a:lnSpc>
                <a:spcPts val="6580"/>
              </a:lnSpc>
              <a:spcBef>
                <a:spcPct val="0"/>
              </a:spcBef>
            </a:pPr>
            <a:r>
              <a:rPr lang="en-US" sz="4700">
                <a:solidFill>
                  <a:srgbClr val="000000"/>
                </a:solidFill>
                <a:latin typeface="Alatsi"/>
              </a:rPr>
              <a:t>Một - nhiều (Tx = 1, Ty &gt; 1)</a:t>
            </a:r>
          </a:p>
        </p:txBody>
      </p:sp>
      <p:sp>
        <p:nvSpPr>
          <p:cNvPr id="6" name="TextBox 6"/>
          <p:cNvSpPr txBox="1"/>
          <p:nvPr/>
        </p:nvSpPr>
        <p:spPr>
          <a:xfrm>
            <a:off x="1028700" y="3846713"/>
            <a:ext cx="8115300" cy="4938395"/>
          </a:xfrm>
          <a:prstGeom prst="rect">
            <a:avLst/>
          </a:prstGeom>
        </p:spPr>
        <p:txBody>
          <a:bodyPr lIns="0" tIns="0" rIns="0" bIns="0" rtlCol="0" anchor="t">
            <a:spAutoFit/>
          </a:bodyPr>
          <a:lstStyle/>
          <a:p>
            <a:pPr algn="just">
              <a:lnSpc>
                <a:spcPts val="6580"/>
              </a:lnSpc>
              <a:spcBef>
                <a:spcPct val="0"/>
              </a:spcBef>
            </a:pPr>
            <a:r>
              <a:rPr lang="en-US" sz="4700">
                <a:solidFill>
                  <a:srgbClr val="000000"/>
                </a:solidFill>
                <a:latin typeface="Alatsi"/>
              </a:rPr>
              <a:t>Bài toán có 1 input nhưng nhiều output, ví dụ: bài toán caption cho ảnh, input là 1 ảnh nhưng output là nhiều chữ mô tả cho ảnh đó dưới dạng một câu.</a:t>
            </a:r>
          </a:p>
          <a:p>
            <a:pPr algn="just">
              <a:lnSpc>
                <a:spcPts val="6580"/>
              </a:lnSpc>
              <a:spcBef>
                <a:spcPct val="0"/>
              </a:spcBef>
            </a:pPr>
            <a:endParaRPr lang="en-US" sz="4700">
              <a:solidFill>
                <a:srgbClr val="000000"/>
              </a:solidFill>
              <a:latin typeface="Alats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AutoShape 2"/>
          <p:cNvSpPr/>
          <p:nvPr/>
        </p:nvSpPr>
        <p:spPr>
          <a:xfrm flipV="1">
            <a:off x="266" y="1392293"/>
            <a:ext cx="18287734" cy="57150"/>
          </a:xfrm>
          <a:prstGeom prst="line">
            <a:avLst/>
          </a:prstGeom>
          <a:ln w="114300" cap="flat">
            <a:solidFill>
              <a:srgbClr val="9FC3D0"/>
            </a:solidFill>
            <a:prstDash val="solid"/>
            <a:headEnd type="none" w="sm" len="sm"/>
            <a:tailEnd type="none" w="sm" len="sm"/>
          </a:ln>
        </p:spPr>
      </p:sp>
      <p:sp>
        <p:nvSpPr>
          <p:cNvPr id="3" name="Freeform 3"/>
          <p:cNvSpPr/>
          <p:nvPr/>
        </p:nvSpPr>
        <p:spPr>
          <a:xfrm>
            <a:off x="9688902" y="2974269"/>
            <a:ext cx="8341468" cy="4981048"/>
          </a:xfrm>
          <a:custGeom>
            <a:avLst/>
            <a:gdLst/>
            <a:ahLst/>
            <a:cxnLst/>
            <a:rect l="l" t="t" r="r" b="b"/>
            <a:pathLst>
              <a:path w="8341468" h="4981048">
                <a:moveTo>
                  <a:pt x="0" y="0"/>
                </a:moveTo>
                <a:lnTo>
                  <a:pt x="8341468" y="0"/>
                </a:lnTo>
                <a:lnTo>
                  <a:pt x="8341468" y="4981048"/>
                </a:lnTo>
                <a:lnTo>
                  <a:pt x="0" y="4981048"/>
                </a:lnTo>
                <a:lnTo>
                  <a:pt x="0" y="0"/>
                </a:lnTo>
                <a:close/>
              </a:path>
            </a:pathLst>
          </a:custGeom>
          <a:blipFill>
            <a:blip r:embed="rId2"/>
            <a:stretch>
              <a:fillRect/>
            </a:stretch>
          </a:blipFill>
        </p:spPr>
      </p:sp>
      <p:sp>
        <p:nvSpPr>
          <p:cNvPr id="4" name="TextBox 4"/>
          <p:cNvSpPr txBox="1"/>
          <p:nvPr/>
        </p:nvSpPr>
        <p:spPr>
          <a:xfrm>
            <a:off x="1028700" y="49269"/>
            <a:ext cx="12573000" cy="1038225"/>
          </a:xfrm>
          <a:prstGeom prst="rect">
            <a:avLst/>
          </a:prstGeom>
        </p:spPr>
        <p:txBody>
          <a:bodyPr lIns="0" tIns="0" rIns="0" bIns="0" rtlCol="0" anchor="t">
            <a:spAutoFit/>
          </a:bodyPr>
          <a:lstStyle/>
          <a:p>
            <a:pPr>
              <a:lnSpc>
                <a:spcPts val="8400"/>
              </a:lnSpc>
            </a:pPr>
            <a:r>
              <a:rPr lang="en-US" sz="6000">
                <a:solidFill>
                  <a:srgbClr val="000000"/>
                </a:solidFill>
                <a:latin typeface="Alatsi Bold"/>
              </a:rPr>
              <a:t>2.3 PHÂN LOẠI VÀ ỨNG DỤNG</a:t>
            </a:r>
          </a:p>
        </p:txBody>
      </p:sp>
      <p:sp>
        <p:nvSpPr>
          <p:cNvPr id="5" name="TextBox 5"/>
          <p:cNvSpPr txBox="1"/>
          <p:nvPr/>
        </p:nvSpPr>
        <p:spPr>
          <a:xfrm>
            <a:off x="1028700" y="2533897"/>
            <a:ext cx="8660202" cy="1623695"/>
          </a:xfrm>
          <a:prstGeom prst="rect">
            <a:avLst/>
          </a:prstGeom>
        </p:spPr>
        <p:txBody>
          <a:bodyPr lIns="0" tIns="0" rIns="0" bIns="0" rtlCol="0" anchor="t">
            <a:spAutoFit/>
          </a:bodyPr>
          <a:lstStyle/>
          <a:p>
            <a:pPr>
              <a:lnSpc>
                <a:spcPts val="6580"/>
              </a:lnSpc>
            </a:pPr>
            <a:r>
              <a:rPr lang="en-US" sz="4700">
                <a:solidFill>
                  <a:srgbClr val="000000"/>
                </a:solidFill>
                <a:latin typeface="Alatsi"/>
              </a:rPr>
              <a:t>Nhiều - một (Tx &gt; 1, Ty = 1)</a:t>
            </a:r>
          </a:p>
          <a:p>
            <a:pPr>
              <a:lnSpc>
                <a:spcPts val="6580"/>
              </a:lnSpc>
              <a:spcBef>
                <a:spcPct val="0"/>
              </a:spcBef>
            </a:pPr>
            <a:endParaRPr lang="en-US" sz="4700">
              <a:solidFill>
                <a:srgbClr val="000000"/>
              </a:solidFill>
              <a:latin typeface="Alatsi"/>
            </a:endParaRPr>
          </a:p>
        </p:txBody>
      </p:sp>
      <p:sp>
        <p:nvSpPr>
          <p:cNvPr id="6" name="TextBox 6"/>
          <p:cNvSpPr txBox="1"/>
          <p:nvPr/>
        </p:nvSpPr>
        <p:spPr>
          <a:xfrm>
            <a:off x="1028700" y="3846713"/>
            <a:ext cx="7921127" cy="6595745"/>
          </a:xfrm>
          <a:prstGeom prst="rect">
            <a:avLst/>
          </a:prstGeom>
        </p:spPr>
        <p:txBody>
          <a:bodyPr lIns="0" tIns="0" rIns="0" bIns="0" rtlCol="0" anchor="t">
            <a:spAutoFit/>
          </a:bodyPr>
          <a:lstStyle/>
          <a:p>
            <a:pPr algn="just">
              <a:lnSpc>
                <a:spcPts val="6580"/>
              </a:lnSpc>
            </a:pPr>
            <a:r>
              <a:rPr lang="en-US" sz="4700">
                <a:solidFill>
                  <a:srgbClr val="000000"/>
                </a:solidFill>
                <a:latin typeface="Alatsi"/>
              </a:rPr>
              <a:t>Bài toán có nhiều input nhưng chỉ có 1 output, ví dụ bài toán phân loại hành động trong video, input là nhiều ảnh (frame) tách ra từ video, output là hành động trong video</a:t>
            </a:r>
          </a:p>
          <a:p>
            <a:pPr algn="just">
              <a:lnSpc>
                <a:spcPts val="6580"/>
              </a:lnSpc>
              <a:spcBef>
                <a:spcPct val="0"/>
              </a:spcBef>
            </a:pPr>
            <a:endParaRPr lang="en-US" sz="4700">
              <a:solidFill>
                <a:srgbClr val="000000"/>
              </a:solidFill>
              <a:latin typeface="Alats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2553980" y="866775"/>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OVERVIEW</a:t>
            </a:r>
          </a:p>
        </p:txBody>
      </p:sp>
      <p:sp>
        <p:nvSpPr>
          <p:cNvPr id="3" name="TextBox 3"/>
          <p:cNvSpPr txBox="1"/>
          <p:nvPr/>
        </p:nvSpPr>
        <p:spPr>
          <a:xfrm>
            <a:off x="5702946" y="8800282"/>
            <a:ext cx="6882108" cy="464820"/>
          </a:xfrm>
          <a:prstGeom prst="rect">
            <a:avLst/>
          </a:prstGeom>
        </p:spPr>
        <p:txBody>
          <a:bodyPr lIns="0" tIns="0" rIns="0" bIns="0" rtlCol="0" anchor="t">
            <a:spAutoFit/>
          </a:bodyPr>
          <a:lstStyle/>
          <a:p>
            <a:pPr algn="ctr">
              <a:lnSpc>
                <a:spcPts val="3779"/>
              </a:lnSpc>
            </a:pPr>
            <a:r>
              <a:rPr lang="en-US" sz="2700">
                <a:solidFill>
                  <a:srgbClr val="000000"/>
                </a:solidFill>
                <a:latin typeface="Alatsi Bold"/>
              </a:rPr>
              <a:t>HCMUTE | 2024</a:t>
            </a:r>
          </a:p>
        </p:txBody>
      </p:sp>
      <p:grpSp>
        <p:nvGrpSpPr>
          <p:cNvPr id="4" name="Group 4"/>
          <p:cNvGrpSpPr/>
          <p:nvPr/>
        </p:nvGrpSpPr>
        <p:grpSpPr>
          <a:xfrm>
            <a:off x="1241751" y="3611697"/>
            <a:ext cx="7274397" cy="4293421"/>
            <a:chOff x="0" y="0"/>
            <a:chExt cx="1915891" cy="1130778"/>
          </a:xfrm>
        </p:grpSpPr>
        <p:sp>
          <p:nvSpPr>
            <p:cNvPr id="5" name="Freeform 5"/>
            <p:cNvSpPr/>
            <p:nvPr/>
          </p:nvSpPr>
          <p:spPr>
            <a:xfrm>
              <a:off x="0" y="0"/>
              <a:ext cx="1915891" cy="1130777"/>
            </a:xfrm>
            <a:custGeom>
              <a:avLst/>
              <a:gdLst/>
              <a:ahLst/>
              <a:cxnLst/>
              <a:rect l="l" t="t" r="r" b="b"/>
              <a:pathLst>
                <a:path w="1915891" h="1130777">
                  <a:moveTo>
                    <a:pt x="54278" y="0"/>
                  </a:moveTo>
                  <a:lnTo>
                    <a:pt x="1861613" y="0"/>
                  </a:lnTo>
                  <a:cubicBezTo>
                    <a:pt x="1876008" y="0"/>
                    <a:pt x="1889814" y="5719"/>
                    <a:pt x="1899993" y="15898"/>
                  </a:cubicBezTo>
                  <a:cubicBezTo>
                    <a:pt x="1910172" y="26077"/>
                    <a:pt x="1915891" y="39882"/>
                    <a:pt x="1915891" y="54278"/>
                  </a:cubicBezTo>
                  <a:lnTo>
                    <a:pt x="1915891" y="1076500"/>
                  </a:lnTo>
                  <a:cubicBezTo>
                    <a:pt x="1915891" y="1090895"/>
                    <a:pt x="1910172" y="1104701"/>
                    <a:pt x="1899993" y="1114880"/>
                  </a:cubicBezTo>
                  <a:cubicBezTo>
                    <a:pt x="1889814" y="1125059"/>
                    <a:pt x="1876008" y="1130777"/>
                    <a:pt x="1861613" y="1130777"/>
                  </a:cubicBezTo>
                  <a:lnTo>
                    <a:pt x="54278" y="1130777"/>
                  </a:lnTo>
                  <a:cubicBezTo>
                    <a:pt x="24301" y="1130777"/>
                    <a:pt x="0" y="1106477"/>
                    <a:pt x="0" y="1076500"/>
                  </a:cubicBezTo>
                  <a:lnTo>
                    <a:pt x="0" y="54278"/>
                  </a:lnTo>
                  <a:cubicBezTo>
                    <a:pt x="0" y="39882"/>
                    <a:pt x="5719" y="26077"/>
                    <a:pt x="15898" y="15898"/>
                  </a:cubicBezTo>
                  <a:cubicBezTo>
                    <a:pt x="26077" y="5719"/>
                    <a:pt x="39882" y="0"/>
                    <a:pt x="54278" y="0"/>
                  </a:cubicBezTo>
                  <a:close/>
                </a:path>
              </a:pathLst>
            </a:custGeom>
            <a:solidFill>
              <a:srgbClr val="9FC3D0"/>
            </a:solidFill>
          </p:spPr>
        </p:sp>
        <p:sp>
          <p:nvSpPr>
            <p:cNvPr id="6" name="TextBox 6"/>
            <p:cNvSpPr txBox="1"/>
            <p:nvPr/>
          </p:nvSpPr>
          <p:spPr>
            <a:xfrm>
              <a:off x="0" y="-38100"/>
              <a:ext cx="1915891" cy="1168878"/>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1625063" y="3535497"/>
            <a:ext cx="6891084" cy="4864735"/>
          </a:xfrm>
          <a:prstGeom prst="rect">
            <a:avLst/>
          </a:prstGeom>
        </p:spPr>
        <p:txBody>
          <a:bodyPr lIns="0" tIns="0" rIns="0" bIns="0" rtlCol="0" anchor="t">
            <a:spAutoFit/>
          </a:bodyPr>
          <a:lstStyle/>
          <a:p>
            <a:pPr>
              <a:lnSpc>
                <a:spcPts val="5599"/>
              </a:lnSpc>
            </a:pPr>
            <a:r>
              <a:rPr lang="en-US" sz="3999">
                <a:solidFill>
                  <a:srgbClr val="000000"/>
                </a:solidFill>
                <a:latin typeface="Alatsi Bold"/>
              </a:rPr>
              <a:t>1.  Sơ lược về deep learning</a:t>
            </a:r>
          </a:p>
          <a:p>
            <a:pPr>
              <a:lnSpc>
                <a:spcPts val="5599"/>
              </a:lnSpc>
            </a:pPr>
            <a:r>
              <a:rPr lang="en-US" sz="3999">
                <a:solidFill>
                  <a:srgbClr val="000000"/>
                </a:solidFill>
                <a:latin typeface="Alatsi Bold"/>
              </a:rPr>
              <a:t>2. Recurrent Neural Network</a:t>
            </a:r>
          </a:p>
          <a:p>
            <a:pPr marL="863598" lvl="1" indent="-431799">
              <a:lnSpc>
                <a:spcPts val="5599"/>
              </a:lnSpc>
              <a:buFont typeface="Arial"/>
              <a:buChar char="•"/>
            </a:pPr>
            <a:r>
              <a:rPr lang="en-US" sz="3999">
                <a:solidFill>
                  <a:srgbClr val="000000"/>
                </a:solidFill>
                <a:latin typeface="Alatsi Bold"/>
              </a:rPr>
              <a:t>Recurrent Neural Network là gì?</a:t>
            </a:r>
          </a:p>
          <a:p>
            <a:pPr marL="863598" lvl="1" indent="-431799">
              <a:lnSpc>
                <a:spcPts val="5599"/>
              </a:lnSpc>
              <a:buFont typeface="Arial"/>
              <a:buChar char="•"/>
            </a:pPr>
            <a:r>
              <a:rPr lang="en-US" sz="3999">
                <a:solidFill>
                  <a:srgbClr val="000000"/>
                </a:solidFill>
                <a:latin typeface="Alatsi Bold"/>
              </a:rPr>
              <a:t>Ưu điểm và hạn chế</a:t>
            </a:r>
          </a:p>
          <a:p>
            <a:pPr marL="863598" lvl="1" indent="-431799">
              <a:lnSpc>
                <a:spcPts val="5599"/>
              </a:lnSpc>
              <a:buFont typeface="Arial"/>
              <a:buChar char="•"/>
            </a:pPr>
            <a:r>
              <a:rPr lang="en-US" sz="3999">
                <a:solidFill>
                  <a:srgbClr val="000000"/>
                </a:solidFill>
                <a:latin typeface="Alatsi Bold"/>
              </a:rPr>
              <a:t>Phân loại và ứng dụng</a:t>
            </a:r>
          </a:p>
          <a:p>
            <a:pPr>
              <a:lnSpc>
                <a:spcPts val="5179"/>
              </a:lnSpc>
            </a:pPr>
            <a:endParaRPr lang="en-US" sz="3999">
              <a:solidFill>
                <a:srgbClr val="000000"/>
              </a:solidFill>
              <a:latin typeface="Alatsi Bold"/>
            </a:endParaRPr>
          </a:p>
        </p:txBody>
      </p:sp>
      <p:grpSp>
        <p:nvGrpSpPr>
          <p:cNvPr id="8" name="Group 8"/>
          <p:cNvGrpSpPr/>
          <p:nvPr/>
        </p:nvGrpSpPr>
        <p:grpSpPr>
          <a:xfrm>
            <a:off x="9357051" y="3504061"/>
            <a:ext cx="7689199" cy="4401057"/>
            <a:chOff x="0" y="0"/>
            <a:chExt cx="2025139" cy="1159126"/>
          </a:xfrm>
        </p:grpSpPr>
        <p:sp>
          <p:nvSpPr>
            <p:cNvPr id="9" name="Freeform 9"/>
            <p:cNvSpPr/>
            <p:nvPr/>
          </p:nvSpPr>
          <p:spPr>
            <a:xfrm>
              <a:off x="0" y="0"/>
              <a:ext cx="2025139" cy="1159126"/>
            </a:xfrm>
            <a:custGeom>
              <a:avLst/>
              <a:gdLst/>
              <a:ahLst/>
              <a:cxnLst/>
              <a:rect l="l" t="t" r="r" b="b"/>
              <a:pathLst>
                <a:path w="2025139" h="1159126">
                  <a:moveTo>
                    <a:pt x="51350" y="0"/>
                  </a:moveTo>
                  <a:lnTo>
                    <a:pt x="1973789" y="0"/>
                  </a:lnTo>
                  <a:cubicBezTo>
                    <a:pt x="2002149" y="0"/>
                    <a:pt x="2025139" y="22990"/>
                    <a:pt x="2025139" y="51350"/>
                  </a:cubicBezTo>
                  <a:lnTo>
                    <a:pt x="2025139" y="1107776"/>
                  </a:lnTo>
                  <a:cubicBezTo>
                    <a:pt x="2025139" y="1136136"/>
                    <a:pt x="2002149" y="1159126"/>
                    <a:pt x="1973789" y="1159126"/>
                  </a:cubicBezTo>
                  <a:lnTo>
                    <a:pt x="51350" y="1159126"/>
                  </a:lnTo>
                  <a:cubicBezTo>
                    <a:pt x="22990" y="1159126"/>
                    <a:pt x="0" y="1136136"/>
                    <a:pt x="0" y="1107776"/>
                  </a:cubicBezTo>
                  <a:lnTo>
                    <a:pt x="0" y="51350"/>
                  </a:lnTo>
                  <a:cubicBezTo>
                    <a:pt x="0" y="22990"/>
                    <a:pt x="22990" y="0"/>
                    <a:pt x="51350" y="0"/>
                  </a:cubicBezTo>
                  <a:close/>
                </a:path>
              </a:pathLst>
            </a:custGeom>
            <a:solidFill>
              <a:srgbClr val="E9C7C6"/>
            </a:solidFill>
          </p:spPr>
        </p:sp>
        <p:sp>
          <p:nvSpPr>
            <p:cNvPr id="10" name="TextBox 10"/>
            <p:cNvSpPr txBox="1"/>
            <p:nvPr/>
          </p:nvSpPr>
          <p:spPr>
            <a:xfrm>
              <a:off x="0" y="-38100"/>
              <a:ext cx="2025139" cy="1197226"/>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9579820" y="3535497"/>
            <a:ext cx="7466429" cy="4203700"/>
          </a:xfrm>
          <a:prstGeom prst="rect">
            <a:avLst/>
          </a:prstGeom>
        </p:spPr>
        <p:txBody>
          <a:bodyPr lIns="0" tIns="0" rIns="0" bIns="0" rtlCol="0" anchor="t">
            <a:spAutoFit/>
          </a:bodyPr>
          <a:lstStyle/>
          <a:p>
            <a:pPr>
              <a:lnSpc>
                <a:spcPts val="5599"/>
              </a:lnSpc>
            </a:pPr>
            <a:r>
              <a:rPr lang="en-US" sz="3999">
                <a:solidFill>
                  <a:srgbClr val="000000"/>
                </a:solidFill>
                <a:latin typeface="Alatsi Bold"/>
              </a:rPr>
              <a:t>3. Xây dựng RNN</a:t>
            </a:r>
          </a:p>
          <a:p>
            <a:pPr marL="863598" lvl="1" indent="-431799">
              <a:lnSpc>
                <a:spcPts val="5599"/>
              </a:lnSpc>
              <a:buFont typeface="Arial"/>
              <a:buChar char="•"/>
            </a:pPr>
            <a:r>
              <a:rPr lang="en-US" sz="3999">
                <a:solidFill>
                  <a:srgbClr val="000000"/>
                </a:solidFill>
                <a:latin typeface="Alatsi Bold"/>
              </a:rPr>
              <a:t>Các hàm kích hoạt thường dùng</a:t>
            </a:r>
          </a:p>
          <a:p>
            <a:pPr marL="863598" lvl="1" indent="-431799">
              <a:lnSpc>
                <a:spcPts val="5599"/>
              </a:lnSpc>
              <a:buFont typeface="Arial"/>
              <a:buChar char="•"/>
            </a:pPr>
            <a:r>
              <a:rPr lang="en-US" sz="3999">
                <a:solidFill>
                  <a:srgbClr val="000000"/>
                </a:solidFill>
                <a:latin typeface="Alatsi Bold"/>
              </a:rPr>
              <a:t>Xây dựng RNN cơ bản</a:t>
            </a:r>
          </a:p>
          <a:p>
            <a:pPr>
              <a:lnSpc>
                <a:spcPts val="5599"/>
              </a:lnSpc>
            </a:pPr>
            <a:r>
              <a:rPr lang="en-US" sz="3999">
                <a:solidFill>
                  <a:srgbClr val="000000"/>
                </a:solidFill>
                <a:latin typeface="Alatsi Bold"/>
              </a:rPr>
              <a:t>4. Tối ưu mô hình</a:t>
            </a:r>
          </a:p>
          <a:p>
            <a:pPr>
              <a:lnSpc>
                <a:spcPts val="5599"/>
              </a:lnSpc>
            </a:pPr>
            <a:r>
              <a:rPr lang="en-US" sz="3999">
                <a:solidFill>
                  <a:srgbClr val="000000"/>
                </a:solidFill>
                <a:latin typeface="Alatsi Bold"/>
              </a:rPr>
              <a:t>5. Bài toán đặt tên cho khủng long</a:t>
            </a:r>
          </a:p>
        </p:txBody>
      </p:sp>
      <p:sp>
        <p:nvSpPr>
          <p:cNvPr id="12" name="AutoShape 12"/>
          <p:cNvSpPr/>
          <p:nvPr/>
        </p:nvSpPr>
        <p:spPr>
          <a:xfrm>
            <a:off x="-260599" y="9061267"/>
            <a:ext cx="7105264" cy="19050"/>
          </a:xfrm>
          <a:prstGeom prst="line">
            <a:avLst/>
          </a:prstGeom>
          <a:ln w="114300" cap="flat">
            <a:solidFill>
              <a:srgbClr val="9FC3D0"/>
            </a:solidFill>
            <a:prstDash val="solid"/>
            <a:headEnd type="none" w="sm" len="sm"/>
            <a:tailEnd type="none" w="sm" len="sm"/>
          </a:ln>
        </p:spPr>
      </p:sp>
      <p:sp>
        <p:nvSpPr>
          <p:cNvPr id="13" name="AutoShape 13"/>
          <p:cNvSpPr/>
          <p:nvPr/>
        </p:nvSpPr>
        <p:spPr>
          <a:xfrm>
            <a:off x="11430169" y="9061267"/>
            <a:ext cx="7105264" cy="19050"/>
          </a:xfrm>
          <a:prstGeom prst="line">
            <a:avLst/>
          </a:prstGeom>
          <a:ln w="114300" cap="flat">
            <a:solidFill>
              <a:srgbClr val="9FC3D0"/>
            </a:solidFill>
            <a:prstDash val="solid"/>
            <a:headEnd type="none" w="sm" len="sm"/>
            <a:tailEnd type="none" w="sm" len="sm"/>
          </a:ln>
        </p:spPr>
      </p:sp>
      <p:sp>
        <p:nvSpPr>
          <p:cNvPr id="14" name="Freeform 14"/>
          <p:cNvSpPr/>
          <p:nvPr/>
        </p:nvSpPr>
        <p:spPr>
          <a:xfrm>
            <a:off x="-2845001" y="434334"/>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5" name="Freeform 15"/>
          <p:cNvSpPr/>
          <p:nvPr/>
        </p:nvSpPr>
        <p:spPr>
          <a:xfrm>
            <a:off x="13601700" y="6142060"/>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AutoShape 2"/>
          <p:cNvSpPr/>
          <p:nvPr/>
        </p:nvSpPr>
        <p:spPr>
          <a:xfrm flipV="1">
            <a:off x="266" y="1392293"/>
            <a:ext cx="18287734" cy="57150"/>
          </a:xfrm>
          <a:prstGeom prst="line">
            <a:avLst/>
          </a:prstGeom>
          <a:ln w="114300" cap="flat">
            <a:solidFill>
              <a:srgbClr val="9FC3D0"/>
            </a:solidFill>
            <a:prstDash val="solid"/>
            <a:headEnd type="none" w="sm" len="sm"/>
            <a:tailEnd type="none" w="sm" len="sm"/>
          </a:ln>
        </p:spPr>
      </p:sp>
      <p:sp>
        <p:nvSpPr>
          <p:cNvPr id="3" name="Freeform 3"/>
          <p:cNvSpPr/>
          <p:nvPr/>
        </p:nvSpPr>
        <p:spPr>
          <a:xfrm>
            <a:off x="9815819" y="2974269"/>
            <a:ext cx="8472181" cy="4978005"/>
          </a:xfrm>
          <a:custGeom>
            <a:avLst/>
            <a:gdLst/>
            <a:ahLst/>
            <a:cxnLst/>
            <a:rect l="l" t="t" r="r" b="b"/>
            <a:pathLst>
              <a:path w="8472181" h="4978005">
                <a:moveTo>
                  <a:pt x="0" y="0"/>
                </a:moveTo>
                <a:lnTo>
                  <a:pt x="8472181" y="0"/>
                </a:lnTo>
                <a:lnTo>
                  <a:pt x="8472181" y="4978005"/>
                </a:lnTo>
                <a:lnTo>
                  <a:pt x="0" y="4978005"/>
                </a:lnTo>
                <a:lnTo>
                  <a:pt x="0" y="0"/>
                </a:lnTo>
                <a:close/>
              </a:path>
            </a:pathLst>
          </a:custGeom>
          <a:blipFill>
            <a:blip r:embed="rId2"/>
            <a:stretch>
              <a:fillRect/>
            </a:stretch>
          </a:blipFill>
        </p:spPr>
      </p:sp>
      <p:sp>
        <p:nvSpPr>
          <p:cNvPr id="4" name="TextBox 4"/>
          <p:cNvSpPr txBox="1"/>
          <p:nvPr/>
        </p:nvSpPr>
        <p:spPr>
          <a:xfrm>
            <a:off x="1028700" y="49269"/>
            <a:ext cx="12573000" cy="1038225"/>
          </a:xfrm>
          <a:prstGeom prst="rect">
            <a:avLst/>
          </a:prstGeom>
        </p:spPr>
        <p:txBody>
          <a:bodyPr lIns="0" tIns="0" rIns="0" bIns="0" rtlCol="0" anchor="t">
            <a:spAutoFit/>
          </a:bodyPr>
          <a:lstStyle/>
          <a:p>
            <a:pPr>
              <a:lnSpc>
                <a:spcPts val="8400"/>
              </a:lnSpc>
            </a:pPr>
            <a:r>
              <a:rPr lang="en-US" sz="6000">
                <a:solidFill>
                  <a:srgbClr val="000000"/>
                </a:solidFill>
                <a:latin typeface="Alatsi Bold"/>
              </a:rPr>
              <a:t>2.3 PHÂN LOẠI VÀ ỨNG DỤNG</a:t>
            </a:r>
          </a:p>
        </p:txBody>
      </p:sp>
      <p:sp>
        <p:nvSpPr>
          <p:cNvPr id="5" name="TextBox 5"/>
          <p:cNvSpPr txBox="1"/>
          <p:nvPr/>
        </p:nvSpPr>
        <p:spPr>
          <a:xfrm>
            <a:off x="1028700" y="2533897"/>
            <a:ext cx="15031643" cy="795020"/>
          </a:xfrm>
          <a:prstGeom prst="rect">
            <a:avLst/>
          </a:prstGeom>
        </p:spPr>
        <p:txBody>
          <a:bodyPr lIns="0" tIns="0" rIns="0" bIns="0" rtlCol="0" anchor="t">
            <a:spAutoFit/>
          </a:bodyPr>
          <a:lstStyle/>
          <a:p>
            <a:pPr>
              <a:lnSpc>
                <a:spcPts val="6580"/>
              </a:lnSpc>
              <a:spcBef>
                <a:spcPct val="0"/>
              </a:spcBef>
            </a:pPr>
            <a:r>
              <a:rPr lang="en-US" sz="4700">
                <a:solidFill>
                  <a:srgbClr val="000000"/>
                </a:solidFill>
                <a:latin typeface="Alatsi"/>
              </a:rPr>
              <a:t>Nhiều - nhiều (Tx = Ty)</a:t>
            </a:r>
          </a:p>
        </p:txBody>
      </p:sp>
      <p:sp>
        <p:nvSpPr>
          <p:cNvPr id="6" name="TextBox 6"/>
          <p:cNvSpPr txBox="1"/>
          <p:nvPr/>
        </p:nvSpPr>
        <p:spPr>
          <a:xfrm>
            <a:off x="1028700" y="3846713"/>
            <a:ext cx="7754693" cy="3281045"/>
          </a:xfrm>
          <a:prstGeom prst="rect">
            <a:avLst/>
          </a:prstGeom>
        </p:spPr>
        <p:txBody>
          <a:bodyPr lIns="0" tIns="0" rIns="0" bIns="0" rtlCol="0" anchor="t">
            <a:spAutoFit/>
          </a:bodyPr>
          <a:lstStyle/>
          <a:p>
            <a:pPr algn="just">
              <a:lnSpc>
                <a:spcPts val="6580"/>
              </a:lnSpc>
              <a:spcBef>
                <a:spcPct val="0"/>
              </a:spcBef>
            </a:pPr>
            <a:r>
              <a:rPr lang="en-US" sz="4700">
                <a:solidFill>
                  <a:srgbClr val="000000"/>
                </a:solidFill>
                <a:latin typeface="Alatsi"/>
              </a:rPr>
              <a:t>Bài toán có nhiều input và nhiều output, ví dụ bài toán ghi nhận thực thể tên.</a:t>
            </a:r>
          </a:p>
          <a:p>
            <a:pPr algn="just">
              <a:lnSpc>
                <a:spcPts val="6580"/>
              </a:lnSpc>
              <a:spcBef>
                <a:spcPct val="0"/>
              </a:spcBef>
            </a:pPr>
            <a:endParaRPr lang="en-US" sz="4700">
              <a:solidFill>
                <a:srgbClr val="000000"/>
              </a:solidFill>
              <a:latin typeface="Alats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AutoShape 2"/>
          <p:cNvSpPr/>
          <p:nvPr/>
        </p:nvSpPr>
        <p:spPr>
          <a:xfrm flipV="1">
            <a:off x="266" y="1392293"/>
            <a:ext cx="18287734" cy="57150"/>
          </a:xfrm>
          <a:prstGeom prst="line">
            <a:avLst/>
          </a:prstGeom>
          <a:ln w="114300" cap="flat">
            <a:solidFill>
              <a:srgbClr val="9FC3D0"/>
            </a:solidFill>
            <a:prstDash val="solid"/>
            <a:headEnd type="none" w="sm" len="sm"/>
            <a:tailEnd type="none" w="sm" len="sm"/>
          </a:ln>
        </p:spPr>
      </p:sp>
      <p:sp>
        <p:nvSpPr>
          <p:cNvPr id="3" name="Freeform 3"/>
          <p:cNvSpPr/>
          <p:nvPr/>
        </p:nvSpPr>
        <p:spPr>
          <a:xfrm>
            <a:off x="3699026" y="5445493"/>
            <a:ext cx="9690991" cy="4369943"/>
          </a:xfrm>
          <a:custGeom>
            <a:avLst/>
            <a:gdLst/>
            <a:ahLst/>
            <a:cxnLst/>
            <a:rect l="l" t="t" r="r" b="b"/>
            <a:pathLst>
              <a:path w="9690991" h="4369943">
                <a:moveTo>
                  <a:pt x="0" y="0"/>
                </a:moveTo>
                <a:lnTo>
                  <a:pt x="9690991" y="0"/>
                </a:lnTo>
                <a:lnTo>
                  <a:pt x="9690991" y="4369943"/>
                </a:lnTo>
                <a:lnTo>
                  <a:pt x="0" y="4369943"/>
                </a:lnTo>
                <a:lnTo>
                  <a:pt x="0" y="0"/>
                </a:lnTo>
                <a:close/>
              </a:path>
            </a:pathLst>
          </a:custGeom>
          <a:blipFill>
            <a:blip r:embed="rId2"/>
            <a:stretch>
              <a:fillRect/>
            </a:stretch>
          </a:blipFill>
        </p:spPr>
      </p:sp>
      <p:sp>
        <p:nvSpPr>
          <p:cNvPr id="4" name="TextBox 4"/>
          <p:cNvSpPr txBox="1"/>
          <p:nvPr/>
        </p:nvSpPr>
        <p:spPr>
          <a:xfrm>
            <a:off x="1028700" y="49269"/>
            <a:ext cx="12573000" cy="1038225"/>
          </a:xfrm>
          <a:prstGeom prst="rect">
            <a:avLst/>
          </a:prstGeom>
        </p:spPr>
        <p:txBody>
          <a:bodyPr lIns="0" tIns="0" rIns="0" bIns="0" rtlCol="0" anchor="t">
            <a:spAutoFit/>
          </a:bodyPr>
          <a:lstStyle/>
          <a:p>
            <a:pPr>
              <a:lnSpc>
                <a:spcPts val="8400"/>
              </a:lnSpc>
            </a:pPr>
            <a:r>
              <a:rPr lang="en-US" sz="6000">
                <a:solidFill>
                  <a:srgbClr val="000000"/>
                </a:solidFill>
                <a:latin typeface="Alatsi Bold"/>
              </a:rPr>
              <a:t>2.3 PHÂN LOẠI VÀ ỨNG DỤNG</a:t>
            </a:r>
          </a:p>
        </p:txBody>
      </p:sp>
      <p:sp>
        <p:nvSpPr>
          <p:cNvPr id="5" name="TextBox 5"/>
          <p:cNvSpPr txBox="1"/>
          <p:nvPr/>
        </p:nvSpPr>
        <p:spPr>
          <a:xfrm>
            <a:off x="1028700" y="2170048"/>
            <a:ext cx="15031643" cy="1623695"/>
          </a:xfrm>
          <a:prstGeom prst="rect">
            <a:avLst/>
          </a:prstGeom>
        </p:spPr>
        <p:txBody>
          <a:bodyPr lIns="0" tIns="0" rIns="0" bIns="0" rtlCol="0" anchor="t">
            <a:spAutoFit/>
          </a:bodyPr>
          <a:lstStyle/>
          <a:p>
            <a:pPr>
              <a:lnSpc>
                <a:spcPts val="6580"/>
              </a:lnSpc>
            </a:pPr>
            <a:r>
              <a:rPr lang="en-US" sz="4700">
                <a:solidFill>
                  <a:srgbClr val="000000"/>
                </a:solidFill>
                <a:latin typeface="Alatsi"/>
              </a:rPr>
              <a:t>Nhiều - nhiều (Tx ≠ Ty)</a:t>
            </a:r>
          </a:p>
          <a:p>
            <a:pPr>
              <a:lnSpc>
                <a:spcPts val="6580"/>
              </a:lnSpc>
              <a:spcBef>
                <a:spcPct val="0"/>
              </a:spcBef>
            </a:pPr>
            <a:endParaRPr lang="en-US" sz="4700">
              <a:solidFill>
                <a:srgbClr val="000000"/>
              </a:solidFill>
              <a:latin typeface="Alatsi"/>
            </a:endParaRPr>
          </a:p>
        </p:txBody>
      </p:sp>
      <p:sp>
        <p:nvSpPr>
          <p:cNvPr id="6" name="TextBox 6"/>
          <p:cNvSpPr txBox="1"/>
          <p:nvPr/>
        </p:nvSpPr>
        <p:spPr>
          <a:xfrm>
            <a:off x="1028700" y="3464687"/>
            <a:ext cx="13552151" cy="2452370"/>
          </a:xfrm>
          <a:prstGeom prst="rect">
            <a:avLst/>
          </a:prstGeom>
        </p:spPr>
        <p:txBody>
          <a:bodyPr lIns="0" tIns="0" rIns="0" bIns="0" rtlCol="0" anchor="t">
            <a:spAutoFit/>
          </a:bodyPr>
          <a:lstStyle/>
          <a:p>
            <a:pPr algn="just">
              <a:lnSpc>
                <a:spcPts val="6580"/>
              </a:lnSpc>
            </a:pPr>
            <a:r>
              <a:rPr lang="en-US" sz="4700">
                <a:solidFill>
                  <a:srgbClr val="000000"/>
                </a:solidFill>
                <a:latin typeface="Alatsi"/>
              </a:rPr>
              <a:t>Bài toán có nhiều input và nhiều output, ví dụ bài toán dịch máy.</a:t>
            </a:r>
          </a:p>
          <a:p>
            <a:pPr algn="just">
              <a:lnSpc>
                <a:spcPts val="6580"/>
              </a:lnSpc>
              <a:spcBef>
                <a:spcPct val="0"/>
              </a:spcBef>
            </a:pPr>
            <a:endParaRPr lang="en-US" sz="4700">
              <a:solidFill>
                <a:srgbClr val="000000"/>
              </a:solidFill>
              <a:latin typeface="Alats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rot="-10800000">
            <a:off x="13601700" y="7809217"/>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AutoShape 3"/>
          <p:cNvSpPr/>
          <p:nvPr/>
        </p:nvSpPr>
        <p:spPr>
          <a:xfrm flipV="1">
            <a:off x="266" y="1392293"/>
            <a:ext cx="18287734" cy="57150"/>
          </a:xfrm>
          <a:prstGeom prst="line">
            <a:avLst/>
          </a:prstGeom>
          <a:ln w="114300" cap="flat">
            <a:solidFill>
              <a:srgbClr val="9FC3D0"/>
            </a:solidFill>
            <a:prstDash val="solid"/>
            <a:headEnd type="none" w="sm" len="sm"/>
            <a:tailEnd type="none" w="sm" len="sm"/>
          </a:ln>
        </p:spPr>
      </p:sp>
      <p:sp>
        <p:nvSpPr>
          <p:cNvPr id="4" name="TextBox 4"/>
          <p:cNvSpPr txBox="1"/>
          <p:nvPr/>
        </p:nvSpPr>
        <p:spPr>
          <a:xfrm>
            <a:off x="1028700" y="49269"/>
            <a:ext cx="14744700" cy="1077218"/>
          </a:xfrm>
          <a:prstGeom prst="rect">
            <a:avLst/>
          </a:prstGeom>
        </p:spPr>
        <p:txBody>
          <a:bodyPr wrap="square" lIns="0" tIns="0" rIns="0" bIns="0" rtlCol="0" anchor="t">
            <a:spAutoFit/>
          </a:bodyPr>
          <a:lstStyle/>
          <a:p>
            <a:pPr>
              <a:lnSpc>
                <a:spcPts val="8400"/>
              </a:lnSpc>
            </a:pPr>
            <a:r>
              <a:rPr lang="en-US" sz="6000">
                <a:solidFill>
                  <a:srgbClr val="000000"/>
                </a:solidFill>
                <a:latin typeface="Alatsi Bold"/>
              </a:rPr>
              <a:t>3. XÂY DỰNG RNN DẠNG TX = TY</a:t>
            </a:r>
          </a:p>
        </p:txBody>
      </p:sp>
      <p:sp>
        <p:nvSpPr>
          <p:cNvPr id="5" name="TextBox 5"/>
          <p:cNvSpPr txBox="1"/>
          <p:nvPr/>
        </p:nvSpPr>
        <p:spPr>
          <a:xfrm>
            <a:off x="1028700" y="1883752"/>
            <a:ext cx="13091464" cy="5748655"/>
          </a:xfrm>
          <a:prstGeom prst="rect">
            <a:avLst/>
          </a:prstGeom>
        </p:spPr>
        <p:txBody>
          <a:bodyPr lIns="0" tIns="0" rIns="0" bIns="0" rtlCol="0" anchor="t">
            <a:spAutoFit/>
          </a:bodyPr>
          <a:lstStyle/>
          <a:p>
            <a:pPr marL="1014731" lvl="1" indent="-507365">
              <a:lnSpc>
                <a:spcPts val="11750"/>
              </a:lnSpc>
              <a:buFont typeface="Arial"/>
              <a:buChar char="•"/>
            </a:pPr>
            <a:r>
              <a:rPr lang="en-US" sz="4700">
                <a:solidFill>
                  <a:srgbClr val="000000"/>
                </a:solidFill>
                <a:latin typeface="Alatsi Bold"/>
              </a:rPr>
              <a:t>Các hàm kích hoạt thường dùng</a:t>
            </a:r>
          </a:p>
          <a:p>
            <a:pPr marL="1014731" lvl="1" indent="-507365">
              <a:lnSpc>
                <a:spcPts val="11750"/>
              </a:lnSpc>
              <a:buFont typeface="Arial"/>
              <a:buChar char="•"/>
            </a:pPr>
            <a:r>
              <a:rPr lang="en-US" sz="4700">
                <a:solidFill>
                  <a:srgbClr val="000000"/>
                </a:solidFill>
                <a:latin typeface="Alatsi Bold"/>
              </a:rPr>
              <a:t>Quá trình lan truyền thuận</a:t>
            </a:r>
          </a:p>
          <a:p>
            <a:pPr marL="1014731" lvl="1" indent="-507365">
              <a:lnSpc>
                <a:spcPts val="11750"/>
              </a:lnSpc>
              <a:buFont typeface="Arial"/>
              <a:buChar char="•"/>
            </a:pPr>
            <a:r>
              <a:rPr lang="en-US" sz="4700">
                <a:solidFill>
                  <a:srgbClr val="000000"/>
                </a:solidFill>
                <a:latin typeface="Alatsi Bold"/>
              </a:rPr>
              <a:t>Tối ưu hóa mô hình thông qua lan truyền ngược</a:t>
            </a:r>
          </a:p>
          <a:p>
            <a:pPr marL="1014731" lvl="1" indent="-507365">
              <a:lnSpc>
                <a:spcPts val="11750"/>
              </a:lnSpc>
              <a:buFont typeface="Arial"/>
              <a:buChar char="•"/>
            </a:pPr>
            <a:r>
              <a:rPr lang="en-US" sz="4700">
                <a:solidFill>
                  <a:srgbClr val="000000"/>
                </a:solidFill>
                <a:latin typeface="Alatsi Bold"/>
              </a:rPr>
              <a:t>Demo với python: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rot="-10800000">
            <a:off x="-2628900" y="1755474"/>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10800000">
            <a:off x="13601700" y="7809217"/>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AutoShape 4"/>
          <p:cNvSpPr/>
          <p:nvPr/>
        </p:nvSpPr>
        <p:spPr>
          <a:xfrm flipV="1">
            <a:off x="266" y="1392293"/>
            <a:ext cx="18287734" cy="57150"/>
          </a:xfrm>
          <a:prstGeom prst="line">
            <a:avLst/>
          </a:prstGeom>
          <a:ln w="114300" cap="flat">
            <a:solidFill>
              <a:srgbClr val="9FC3D0"/>
            </a:solidFill>
            <a:prstDash val="solid"/>
            <a:headEnd type="none" w="sm" len="sm"/>
            <a:tailEnd type="none" w="sm" len="sm"/>
          </a:ln>
        </p:spPr>
      </p:sp>
      <p:grpSp>
        <p:nvGrpSpPr>
          <p:cNvPr id="5" name="Group 5"/>
          <p:cNvGrpSpPr/>
          <p:nvPr/>
        </p:nvGrpSpPr>
        <p:grpSpPr>
          <a:xfrm>
            <a:off x="2252429" y="1754243"/>
            <a:ext cx="13783141" cy="6734635"/>
            <a:chOff x="0" y="0"/>
            <a:chExt cx="18377522" cy="8979514"/>
          </a:xfrm>
        </p:grpSpPr>
        <p:sp>
          <p:nvSpPr>
            <p:cNvPr id="6" name="Freeform 6"/>
            <p:cNvSpPr/>
            <p:nvPr/>
          </p:nvSpPr>
          <p:spPr>
            <a:xfrm>
              <a:off x="0" y="0"/>
              <a:ext cx="18377522" cy="4396103"/>
            </a:xfrm>
            <a:custGeom>
              <a:avLst/>
              <a:gdLst/>
              <a:ahLst/>
              <a:cxnLst/>
              <a:rect l="l" t="t" r="r" b="b"/>
              <a:pathLst>
                <a:path w="18377522" h="4396103">
                  <a:moveTo>
                    <a:pt x="0" y="0"/>
                  </a:moveTo>
                  <a:lnTo>
                    <a:pt x="18377522" y="0"/>
                  </a:lnTo>
                  <a:lnTo>
                    <a:pt x="18377522" y="4396103"/>
                  </a:lnTo>
                  <a:lnTo>
                    <a:pt x="0" y="4396103"/>
                  </a:lnTo>
                  <a:lnTo>
                    <a:pt x="0" y="0"/>
                  </a:lnTo>
                  <a:close/>
                </a:path>
              </a:pathLst>
            </a:custGeom>
            <a:blipFill>
              <a:blip r:embed="rId4"/>
              <a:stretch>
                <a:fillRect/>
              </a:stretch>
            </a:blipFill>
          </p:spPr>
        </p:sp>
        <p:sp>
          <p:nvSpPr>
            <p:cNvPr id="7" name="Freeform 7"/>
            <p:cNvSpPr/>
            <p:nvPr/>
          </p:nvSpPr>
          <p:spPr>
            <a:xfrm>
              <a:off x="18117" y="3704864"/>
              <a:ext cx="18359405" cy="5274650"/>
            </a:xfrm>
            <a:custGeom>
              <a:avLst/>
              <a:gdLst/>
              <a:ahLst/>
              <a:cxnLst/>
              <a:rect l="l" t="t" r="r" b="b"/>
              <a:pathLst>
                <a:path w="18359405" h="5274650">
                  <a:moveTo>
                    <a:pt x="0" y="0"/>
                  </a:moveTo>
                  <a:lnTo>
                    <a:pt x="18359405" y="0"/>
                  </a:lnTo>
                  <a:lnTo>
                    <a:pt x="18359405" y="5274650"/>
                  </a:lnTo>
                  <a:lnTo>
                    <a:pt x="0" y="5274650"/>
                  </a:lnTo>
                  <a:lnTo>
                    <a:pt x="0" y="0"/>
                  </a:lnTo>
                  <a:close/>
                </a:path>
              </a:pathLst>
            </a:custGeom>
            <a:blipFill>
              <a:blip r:embed="rId5"/>
              <a:stretch>
                <a:fillRect/>
              </a:stretch>
            </a:blipFill>
          </p:spPr>
        </p:sp>
      </p:grpSp>
      <p:sp>
        <p:nvSpPr>
          <p:cNvPr id="8" name="TextBox 8"/>
          <p:cNvSpPr txBox="1"/>
          <p:nvPr/>
        </p:nvSpPr>
        <p:spPr>
          <a:xfrm>
            <a:off x="1028700" y="49269"/>
            <a:ext cx="16116300" cy="1077218"/>
          </a:xfrm>
          <a:prstGeom prst="rect">
            <a:avLst/>
          </a:prstGeom>
        </p:spPr>
        <p:txBody>
          <a:bodyPr wrap="square" lIns="0" tIns="0" rIns="0" bIns="0" rtlCol="0" anchor="t">
            <a:spAutoFit/>
          </a:bodyPr>
          <a:lstStyle/>
          <a:p>
            <a:pPr>
              <a:lnSpc>
                <a:spcPts val="8400"/>
              </a:lnSpc>
            </a:pPr>
            <a:r>
              <a:rPr lang="en-US" sz="6000">
                <a:solidFill>
                  <a:srgbClr val="000000"/>
                </a:solidFill>
                <a:latin typeface="Alatsi Bold"/>
              </a:rPr>
              <a:t>3.1. CÁC HÀM KÍCH HOẠT THƯỜNG DÙNG</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rot="-10800000">
            <a:off x="-2628900" y="1755474"/>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10800000">
            <a:off x="13601700" y="7809217"/>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AutoShape 4"/>
          <p:cNvSpPr/>
          <p:nvPr/>
        </p:nvSpPr>
        <p:spPr>
          <a:xfrm flipV="1">
            <a:off x="266" y="1392293"/>
            <a:ext cx="18287734" cy="57150"/>
          </a:xfrm>
          <a:prstGeom prst="line">
            <a:avLst/>
          </a:prstGeom>
          <a:ln w="114300" cap="flat">
            <a:solidFill>
              <a:srgbClr val="9FC3D0"/>
            </a:solidFill>
            <a:prstDash val="solid"/>
            <a:headEnd type="none" w="sm" len="sm"/>
            <a:tailEnd type="none" w="sm" len="sm"/>
          </a:ln>
        </p:spPr>
      </p:sp>
      <p:sp>
        <p:nvSpPr>
          <p:cNvPr id="5" name="Freeform 5"/>
          <p:cNvSpPr/>
          <p:nvPr/>
        </p:nvSpPr>
        <p:spPr>
          <a:xfrm>
            <a:off x="1993825" y="2503022"/>
            <a:ext cx="14300349" cy="5404202"/>
          </a:xfrm>
          <a:custGeom>
            <a:avLst/>
            <a:gdLst/>
            <a:ahLst/>
            <a:cxnLst/>
            <a:rect l="l" t="t" r="r" b="b"/>
            <a:pathLst>
              <a:path w="14300349" h="5404202">
                <a:moveTo>
                  <a:pt x="0" y="0"/>
                </a:moveTo>
                <a:lnTo>
                  <a:pt x="14300350" y="0"/>
                </a:lnTo>
                <a:lnTo>
                  <a:pt x="14300350" y="5404202"/>
                </a:lnTo>
                <a:lnTo>
                  <a:pt x="0" y="5404202"/>
                </a:lnTo>
                <a:lnTo>
                  <a:pt x="0" y="0"/>
                </a:lnTo>
                <a:close/>
              </a:path>
            </a:pathLst>
          </a:custGeom>
          <a:blipFill>
            <a:blip r:embed="rId4"/>
            <a:stretch>
              <a:fillRect/>
            </a:stretch>
          </a:blipFill>
        </p:spPr>
      </p:sp>
      <p:sp>
        <p:nvSpPr>
          <p:cNvPr id="6" name="TextBox 6"/>
          <p:cNvSpPr txBox="1"/>
          <p:nvPr/>
        </p:nvSpPr>
        <p:spPr>
          <a:xfrm>
            <a:off x="1028700" y="49269"/>
            <a:ext cx="15936485" cy="1038225"/>
          </a:xfrm>
          <a:prstGeom prst="rect">
            <a:avLst/>
          </a:prstGeom>
        </p:spPr>
        <p:txBody>
          <a:bodyPr lIns="0" tIns="0" rIns="0" bIns="0" rtlCol="0" anchor="t">
            <a:spAutoFit/>
          </a:bodyPr>
          <a:lstStyle/>
          <a:p>
            <a:pPr>
              <a:lnSpc>
                <a:spcPts val="8400"/>
              </a:lnSpc>
            </a:pPr>
            <a:r>
              <a:rPr lang="en-US" sz="6000">
                <a:solidFill>
                  <a:srgbClr val="000000"/>
                </a:solidFill>
                <a:latin typeface="Alatsi Bold"/>
              </a:rPr>
              <a:t>3.2. QUÁ TRÌNH LAN TRUYỀN THUẬN</a:t>
            </a:r>
          </a:p>
        </p:txBody>
      </p:sp>
      <p:sp>
        <p:nvSpPr>
          <p:cNvPr id="7" name="TextBox 7"/>
          <p:cNvSpPr txBox="1"/>
          <p:nvPr/>
        </p:nvSpPr>
        <p:spPr>
          <a:xfrm>
            <a:off x="6963519" y="8463280"/>
            <a:ext cx="4360962" cy="795020"/>
          </a:xfrm>
          <a:prstGeom prst="rect">
            <a:avLst/>
          </a:prstGeom>
        </p:spPr>
        <p:txBody>
          <a:bodyPr lIns="0" tIns="0" rIns="0" bIns="0" rtlCol="0" anchor="t">
            <a:spAutoFit/>
          </a:bodyPr>
          <a:lstStyle/>
          <a:p>
            <a:pPr>
              <a:lnSpc>
                <a:spcPts val="6580"/>
              </a:lnSpc>
            </a:pPr>
            <a:r>
              <a:rPr lang="en-US" sz="4700">
                <a:solidFill>
                  <a:srgbClr val="000000"/>
                </a:solidFill>
                <a:latin typeface="Alatsi Bold"/>
              </a:rPr>
              <a:t>Lan truyền thuận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rot="-10800000">
            <a:off x="-2628900" y="1755474"/>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10800000">
            <a:off x="13601700" y="7809217"/>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AutoShape 4"/>
          <p:cNvSpPr/>
          <p:nvPr/>
        </p:nvSpPr>
        <p:spPr>
          <a:xfrm flipV="1">
            <a:off x="266" y="1392293"/>
            <a:ext cx="18287734" cy="57150"/>
          </a:xfrm>
          <a:prstGeom prst="line">
            <a:avLst/>
          </a:prstGeom>
          <a:ln w="114300" cap="flat">
            <a:solidFill>
              <a:srgbClr val="9FC3D0"/>
            </a:solidFill>
            <a:prstDash val="solid"/>
            <a:headEnd type="none" w="sm" len="sm"/>
            <a:tailEnd type="none" w="sm" len="sm"/>
          </a:ln>
        </p:spPr>
      </p:sp>
      <p:sp>
        <p:nvSpPr>
          <p:cNvPr id="5" name="Freeform 5"/>
          <p:cNvSpPr/>
          <p:nvPr/>
        </p:nvSpPr>
        <p:spPr>
          <a:xfrm>
            <a:off x="2080702" y="2141685"/>
            <a:ext cx="14126595" cy="6126876"/>
          </a:xfrm>
          <a:custGeom>
            <a:avLst/>
            <a:gdLst/>
            <a:ahLst/>
            <a:cxnLst/>
            <a:rect l="l" t="t" r="r" b="b"/>
            <a:pathLst>
              <a:path w="14126595" h="6126876">
                <a:moveTo>
                  <a:pt x="0" y="0"/>
                </a:moveTo>
                <a:lnTo>
                  <a:pt x="14126596" y="0"/>
                </a:lnTo>
                <a:lnTo>
                  <a:pt x="14126596" y="6126875"/>
                </a:lnTo>
                <a:lnTo>
                  <a:pt x="0" y="6126875"/>
                </a:lnTo>
                <a:lnTo>
                  <a:pt x="0" y="0"/>
                </a:lnTo>
                <a:close/>
              </a:path>
            </a:pathLst>
          </a:custGeom>
          <a:blipFill>
            <a:blip r:embed="rId4"/>
            <a:stretch>
              <a:fillRect/>
            </a:stretch>
          </a:blipFill>
        </p:spPr>
      </p:sp>
      <p:sp>
        <p:nvSpPr>
          <p:cNvPr id="6" name="TextBox 6"/>
          <p:cNvSpPr txBox="1"/>
          <p:nvPr/>
        </p:nvSpPr>
        <p:spPr>
          <a:xfrm>
            <a:off x="5162947" y="8817928"/>
            <a:ext cx="7962106" cy="795020"/>
          </a:xfrm>
          <a:prstGeom prst="rect">
            <a:avLst/>
          </a:prstGeom>
        </p:spPr>
        <p:txBody>
          <a:bodyPr lIns="0" tIns="0" rIns="0" bIns="0" rtlCol="0" anchor="t">
            <a:spAutoFit/>
          </a:bodyPr>
          <a:lstStyle/>
          <a:p>
            <a:pPr>
              <a:lnSpc>
                <a:spcPts val="6580"/>
              </a:lnSpc>
            </a:pPr>
            <a:r>
              <a:rPr lang="en-US" sz="4700">
                <a:solidFill>
                  <a:srgbClr val="000000"/>
                </a:solidFill>
                <a:latin typeface="Alatsi Bold"/>
              </a:rPr>
              <a:t>Một cell trong lan truyền thuận</a:t>
            </a:r>
          </a:p>
        </p:txBody>
      </p:sp>
      <p:sp>
        <p:nvSpPr>
          <p:cNvPr id="7" name="TextBox 7"/>
          <p:cNvSpPr txBox="1"/>
          <p:nvPr/>
        </p:nvSpPr>
        <p:spPr>
          <a:xfrm>
            <a:off x="1028700" y="49269"/>
            <a:ext cx="17259300" cy="965585"/>
          </a:xfrm>
          <a:prstGeom prst="rect">
            <a:avLst/>
          </a:prstGeom>
        </p:spPr>
        <p:txBody>
          <a:bodyPr wrap="square" lIns="0" tIns="0" rIns="0" bIns="0" rtlCol="0" anchor="t">
            <a:spAutoFit/>
          </a:bodyPr>
          <a:lstStyle/>
          <a:p>
            <a:pPr>
              <a:lnSpc>
                <a:spcPts val="8400"/>
              </a:lnSpc>
            </a:pPr>
            <a:r>
              <a:rPr lang="en-US" sz="5400">
                <a:solidFill>
                  <a:srgbClr val="000000"/>
                </a:solidFill>
                <a:latin typeface="Alatsi Bold"/>
              </a:rPr>
              <a:t>3.2. XÂY DỰNG RNN XÂY DỰNG RNN DẠNG TX = TY</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rot="-10800000">
            <a:off x="-2628900" y="1755474"/>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10800000">
            <a:off x="13601700" y="7809217"/>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AutoShape 4"/>
          <p:cNvSpPr/>
          <p:nvPr/>
        </p:nvSpPr>
        <p:spPr>
          <a:xfrm flipV="1">
            <a:off x="266" y="1392293"/>
            <a:ext cx="18287734" cy="57150"/>
          </a:xfrm>
          <a:prstGeom prst="line">
            <a:avLst/>
          </a:prstGeom>
          <a:ln w="114300" cap="flat">
            <a:solidFill>
              <a:srgbClr val="9FC3D0"/>
            </a:solidFill>
            <a:prstDash val="solid"/>
            <a:headEnd type="none" w="sm" len="sm"/>
            <a:tailEnd type="none" w="sm" len="sm"/>
          </a:ln>
        </p:spPr>
      </p:sp>
      <p:sp>
        <p:nvSpPr>
          <p:cNvPr id="5" name="Freeform 5"/>
          <p:cNvSpPr/>
          <p:nvPr/>
        </p:nvSpPr>
        <p:spPr>
          <a:xfrm>
            <a:off x="9144000" y="7464826"/>
            <a:ext cx="7712654" cy="2539067"/>
          </a:xfrm>
          <a:custGeom>
            <a:avLst/>
            <a:gdLst/>
            <a:ahLst/>
            <a:cxnLst/>
            <a:rect l="l" t="t" r="r" b="b"/>
            <a:pathLst>
              <a:path w="7712654" h="2539067">
                <a:moveTo>
                  <a:pt x="0" y="0"/>
                </a:moveTo>
                <a:lnTo>
                  <a:pt x="7712654" y="0"/>
                </a:lnTo>
                <a:lnTo>
                  <a:pt x="7712654" y="2539067"/>
                </a:lnTo>
                <a:lnTo>
                  <a:pt x="0" y="2539067"/>
                </a:lnTo>
                <a:lnTo>
                  <a:pt x="0" y="0"/>
                </a:lnTo>
                <a:close/>
              </a:path>
            </a:pathLst>
          </a:custGeom>
          <a:blipFill>
            <a:blip r:embed="rId4"/>
            <a:stretch>
              <a:fillRect/>
            </a:stretch>
          </a:blipFill>
        </p:spPr>
      </p:sp>
      <p:sp>
        <p:nvSpPr>
          <p:cNvPr id="6" name="TextBox 6"/>
          <p:cNvSpPr txBox="1"/>
          <p:nvPr/>
        </p:nvSpPr>
        <p:spPr>
          <a:xfrm>
            <a:off x="1028700" y="92076"/>
            <a:ext cx="18554700" cy="859402"/>
          </a:xfrm>
          <a:prstGeom prst="rect">
            <a:avLst/>
          </a:prstGeom>
        </p:spPr>
        <p:txBody>
          <a:bodyPr wrap="square" lIns="0" tIns="0" rIns="0" bIns="0" rtlCol="0" anchor="t">
            <a:spAutoFit/>
          </a:bodyPr>
          <a:lstStyle/>
          <a:p>
            <a:pPr>
              <a:lnSpc>
                <a:spcPts val="7560"/>
              </a:lnSpc>
            </a:pPr>
            <a:r>
              <a:rPr lang="en-US" sz="4400">
                <a:solidFill>
                  <a:srgbClr val="000000"/>
                </a:solidFill>
                <a:latin typeface="Alatsi Bold"/>
              </a:rPr>
              <a:t>3.3. TỐI ƯU HÓA MÔ HÌNH THÔNG QUA LAN TRUYỀN NGƯỢC</a:t>
            </a:r>
          </a:p>
        </p:txBody>
      </p:sp>
      <p:sp>
        <p:nvSpPr>
          <p:cNvPr id="7" name="TextBox 7"/>
          <p:cNvSpPr txBox="1"/>
          <p:nvPr/>
        </p:nvSpPr>
        <p:spPr>
          <a:xfrm>
            <a:off x="1028700" y="1679274"/>
            <a:ext cx="16230600" cy="6212840"/>
          </a:xfrm>
          <a:prstGeom prst="rect">
            <a:avLst/>
          </a:prstGeom>
        </p:spPr>
        <p:txBody>
          <a:bodyPr lIns="0" tIns="0" rIns="0" bIns="0" rtlCol="0" anchor="t">
            <a:spAutoFit/>
          </a:bodyPr>
          <a:lstStyle/>
          <a:p>
            <a:pPr marL="949962" lvl="1" indent="-474981">
              <a:lnSpc>
                <a:spcPts val="6160"/>
              </a:lnSpc>
              <a:buFont typeface="Arial"/>
              <a:buChar char="•"/>
            </a:pPr>
            <a:r>
              <a:rPr lang="en-US" sz="4400" spc="277">
                <a:solidFill>
                  <a:srgbClr val="000000"/>
                </a:solidFill>
                <a:latin typeface="Alatsi"/>
              </a:rPr>
              <a:t>Hàm mất mát được sử dụng để đo lường sự sai lệch giữa đầu ra dự đoán của mô hình và giá trị thực tế của đầu ra</a:t>
            </a:r>
          </a:p>
          <a:p>
            <a:pPr marL="949962" lvl="1" indent="-474981">
              <a:lnSpc>
                <a:spcPts val="6160"/>
              </a:lnSpc>
              <a:buFont typeface="Arial"/>
              <a:buChar char="•"/>
            </a:pPr>
            <a:r>
              <a:rPr lang="en-US" sz="4400" spc="277">
                <a:solidFill>
                  <a:srgbClr val="000000"/>
                </a:solidFill>
                <a:latin typeface="Alatsi"/>
              </a:rPr>
              <a:t>Mục tiêu của việc tối ưu hóa hàm mất mát là điều chỉnh các tham số của mô hình sao cho sai lệch này được giảm thiểu</a:t>
            </a:r>
          </a:p>
          <a:p>
            <a:pPr marL="949962" lvl="1" indent="-474981">
              <a:lnSpc>
                <a:spcPts val="6160"/>
              </a:lnSpc>
              <a:buFont typeface="Arial"/>
              <a:buChar char="•"/>
            </a:pPr>
            <a:r>
              <a:rPr lang="en-US" sz="4400" spc="277">
                <a:solidFill>
                  <a:srgbClr val="000000"/>
                </a:solidFill>
                <a:latin typeface="Alatsi"/>
              </a:rPr>
              <a:t>Sử dụng hàm mất mát phù hợp với bài toán cụ thể: Binary cross-entropy, Mean Squared Error, Categorical Cross-Entropy Loss, ...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rot="-10800000">
            <a:off x="-2628900" y="1755474"/>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10800000">
            <a:off x="13601700" y="7809217"/>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AutoShape 4"/>
          <p:cNvSpPr/>
          <p:nvPr/>
        </p:nvSpPr>
        <p:spPr>
          <a:xfrm flipV="1">
            <a:off x="266" y="1392293"/>
            <a:ext cx="18287734" cy="57150"/>
          </a:xfrm>
          <a:prstGeom prst="line">
            <a:avLst/>
          </a:prstGeom>
          <a:ln w="114300" cap="flat">
            <a:solidFill>
              <a:srgbClr val="9FC3D0"/>
            </a:solidFill>
            <a:prstDash val="solid"/>
            <a:headEnd type="none" w="sm" len="sm"/>
            <a:tailEnd type="none" w="sm" len="sm"/>
          </a:ln>
        </p:spPr>
      </p:sp>
      <p:sp>
        <p:nvSpPr>
          <p:cNvPr id="5" name="TextBox 5"/>
          <p:cNvSpPr txBox="1"/>
          <p:nvPr/>
        </p:nvSpPr>
        <p:spPr>
          <a:xfrm>
            <a:off x="1028700" y="2650837"/>
            <a:ext cx="16230600" cy="3088640"/>
          </a:xfrm>
          <a:prstGeom prst="rect">
            <a:avLst/>
          </a:prstGeom>
        </p:spPr>
        <p:txBody>
          <a:bodyPr lIns="0" tIns="0" rIns="0" bIns="0" rtlCol="0" anchor="t">
            <a:spAutoFit/>
          </a:bodyPr>
          <a:lstStyle/>
          <a:p>
            <a:pPr marL="949962" lvl="1" indent="-474981">
              <a:lnSpc>
                <a:spcPts val="6160"/>
              </a:lnSpc>
              <a:buFont typeface="Arial"/>
              <a:buChar char="•"/>
            </a:pPr>
            <a:r>
              <a:rPr lang="en-US" sz="4400" spc="277">
                <a:solidFill>
                  <a:srgbClr val="000000"/>
                </a:solidFill>
                <a:latin typeface="Alatsi"/>
              </a:rPr>
              <a:t>Lan truyền ngược theo thời gian: Lan truyền ngược được hoàn thành ở mỗi một thời điểm cụ thể. Ở bước T, đạo hàm của hàm mất mát L với ma trận trọng số W được biểu diễn như sau:</a:t>
            </a:r>
          </a:p>
        </p:txBody>
      </p:sp>
      <p:sp>
        <p:nvSpPr>
          <p:cNvPr id="6" name="Freeform 6"/>
          <p:cNvSpPr/>
          <p:nvPr/>
        </p:nvSpPr>
        <p:spPr>
          <a:xfrm>
            <a:off x="5752478" y="6638502"/>
            <a:ext cx="6783043" cy="2619798"/>
          </a:xfrm>
          <a:custGeom>
            <a:avLst/>
            <a:gdLst/>
            <a:ahLst/>
            <a:cxnLst/>
            <a:rect l="l" t="t" r="r" b="b"/>
            <a:pathLst>
              <a:path w="6783043" h="2619798">
                <a:moveTo>
                  <a:pt x="0" y="0"/>
                </a:moveTo>
                <a:lnTo>
                  <a:pt x="6783044" y="0"/>
                </a:lnTo>
                <a:lnTo>
                  <a:pt x="6783044" y="2619798"/>
                </a:lnTo>
                <a:lnTo>
                  <a:pt x="0" y="2619798"/>
                </a:lnTo>
                <a:lnTo>
                  <a:pt x="0" y="0"/>
                </a:lnTo>
                <a:close/>
              </a:path>
            </a:pathLst>
          </a:custGeom>
          <a:blipFill>
            <a:blip r:embed="rId4"/>
            <a:stretch>
              <a:fillRect/>
            </a:stretch>
          </a:blipFill>
        </p:spPr>
      </p:sp>
      <p:sp>
        <p:nvSpPr>
          <p:cNvPr id="7" name="TextBox 7"/>
          <p:cNvSpPr txBox="1"/>
          <p:nvPr/>
        </p:nvSpPr>
        <p:spPr>
          <a:xfrm>
            <a:off x="1028700" y="92076"/>
            <a:ext cx="17583890" cy="859402"/>
          </a:xfrm>
          <a:prstGeom prst="rect">
            <a:avLst/>
          </a:prstGeom>
        </p:spPr>
        <p:txBody>
          <a:bodyPr lIns="0" tIns="0" rIns="0" bIns="0" rtlCol="0" anchor="t">
            <a:spAutoFit/>
          </a:bodyPr>
          <a:lstStyle/>
          <a:p>
            <a:pPr>
              <a:lnSpc>
                <a:spcPts val="7560"/>
              </a:lnSpc>
            </a:pPr>
            <a:r>
              <a:rPr lang="en-US" sz="4400">
                <a:solidFill>
                  <a:srgbClr val="000000"/>
                </a:solidFill>
                <a:latin typeface="Alatsi Bold"/>
              </a:rPr>
              <a:t>3.3. TỐI ƯU HÓA MÔ HÌNH THÔNG QUA LAN TRUYỀN NGƯỢC</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rot="-10800000">
            <a:off x="13601700" y="7809217"/>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AutoShape 3"/>
          <p:cNvSpPr/>
          <p:nvPr/>
        </p:nvSpPr>
        <p:spPr>
          <a:xfrm flipV="1">
            <a:off x="266" y="1392293"/>
            <a:ext cx="18287734" cy="57150"/>
          </a:xfrm>
          <a:prstGeom prst="line">
            <a:avLst/>
          </a:prstGeom>
          <a:ln w="114300" cap="flat">
            <a:solidFill>
              <a:srgbClr val="9FC3D0"/>
            </a:solidFill>
            <a:prstDash val="solid"/>
            <a:headEnd type="none" w="sm" len="sm"/>
            <a:tailEnd type="none" w="sm" len="sm"/>
          </a:ln>
        </p:spPr>
      </p:sp>
      <p:sp>
        <p:nvSpPr>
          <p:cNvPr id="4" name="Freeform 4"/>
          <p:cNvSpPr/>
          <p:nvPr/>
        </p:nvSpPr>
        <p:spPr>
          <a:xfrm>
            <a:off x="1744416" y="2291531"/>
            <a:ext cx="14799169" cy="6050033"/>
          </a:xfrm>
          <a:custGeom>
            <a:avLst/>
            <a:gdLst/>
            <a:ahLst/>
            <a:cxnLst/>
            <a:rect l="l" t="t" r="r" b="b"/>
            <a:pathLst>
              <a:path w="14799169" h="6050033">
                <a:moveTo>
                  <a:pt x="0" y="0"/>
                </a:moveTo>
                <a:lnTo>
                  <a:pt x="14799168" y="0"/>
                </a:lnTo>
                <a:lnTo>
                  <a:pt x="14799168" y="6050033"/>
                </a:lnTo>
                <a:lnTo>
                  <a:pt x="0" y="6050033"/>
                </a:lnTo>
                <a:lnTo>
                  <a:pt x="0" y="0"/>
                </a:lnTo>
                <a:close/>
              </a:path>
            </a:pathLst>
          </a:custGeom>
          <a:blipFill>
            <a:blip r:embed="rId4"/>
            <a:stretch>
              <a:fillRect t="-359"/>
            </a:stretch>
          </a:blipFill>
        </p:spPr>
      </p:sp>
      <p:sp>
        <p:nvSpPr>
          <p:cNvPr id="5" name="TextBox 5"/>
          <p:cNvSpPr txBox="1"/>
          <p:nvPr/>
        </p:nvSpPr>
        <p:spPr>
          <a:xfrm>
            <a:off x="6924129" y="9040777"/>
            <a:ext cx="4439742" cy="795020"/>
          </a:xfrm>
          <a:prstGeom prst="rect">
            <a:avLst/>
          </a:prstGeom>
        </p:spPr>
        <p:txBody>
          <a:bodyPr lIns="0" tIns="0" rIns="0" bIns="0" rtlCol="0" anchor="t">
            <a:spAutoFit/>
          </a:bodyPr>
          <a:lstStyle/>
          <a:p>
            <a:pPr>
              <a:lnSpc>
                <a:spcPts val="6580"/>
              </a:lnSpc>
            </a:pPr>
            <a:r>
              <a:rPr lang="en-US" sz="4700">
                <a:solidFill>
                  <a:srgbClr val="000000"/>
                </a:solidFill>
                <a:latin typeface="Alatsi Bold"/>
              </a:rPr>
              <a:t>Lan truyền ngược</a:t>
            </a:r>
          </a:p>
        </p:txBody>
      </p:sp>
      <p:sp>
        <p:nvSpPr>
          <p:cNvPr id="6" name="TextBox 6"/>
          <p:cNvSpPr txBox="1"/>
          <p:nvPr/>
        </p:nvSpPr>
        <p:spPr>
          <a:xfrm>
            <a:off x="1028700" y="92076"/>
            <a:ext cx="17583890" cy="859402"/>
          </a:xfrm>
          <a:prstGeom prst="rect">
            <a:avLst/>
          </a:prstGeom>
        </p:spPr>
        <p:txBody>
          <a:bodyPr lIns="0" tIns="0" rIns="0" bIns="0" rtlCol="0" anchor="t">
            <a:spAutoFit/>
          </a:bodyPr>
          <a:lstStyle/>
          <a:p>
            <a:pPr>
              <a:lnSpc>
                <a:spcPts val="7560"/>
              </a:lnSpc>
            </a:pPr>
            <a:r>
              <a:rPr lang="en-US" sz="4400">
                <a:solidFill>
                  <a:srgbClr val="000000"/>
                </a:solidFill>
                <a:latin typeface="Alatsi Bold"/>
              </a:rPr>
              <a:t>3.3. TỐI ƯU HÓA MÔ HÌNH THÔNG QUA LAN TRUYỀN NGƯỢC</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AutoShape 2"/>
          <p:cNvSpPr/>
          <p:nvPr/>
        </p:nvSpPr>
        <p:spPr>
          <a:xfrm flipV="1">
            <a:off x="266" y="1392293"/>
            <a:ext cx="18287734" cy="57150"/>
          </a:xfrm>
          <a:prstGeom prst="line">
            <a:avLst/>
          </a:prstGeom>
          <a:ln w="114300" cap="flat">
            <a:solidFill>
              <a:srgbClr val="9FC3D0"/>
            </a:solidFill>
            <a:prstDash val="solid"/>
            <a:headEnd type="none" w="sm" len="sm"/>
            <a:tailEnd type="none" w="sm" len="sm"/>
          </a:ln>
        </p:spPr>
      </p:sp>
      <p:grpSp>
        <p:nvGrpSpPr>
          <p:cNvPr id="3" name="Group 3"/>
          <p:cNvGrpSpPr/>
          <p:nvPr/>
        </p:nvGrpSpPr>
        <p:grpSpPr>
          <a:xfrm>
            <a:off x="-85725" y="1448752"/>
            <a:ext cx="11846243" cy="6569393"/>
            <a:chOff x="0" y="0"/>
            <a:chExt cx="15794990" cy="8759190"/>
          </a:xfrm>
        </p:grpSpPr>
        <p:sp>
          <p:nvSpPr>
            <p:cNvPr id="4" name="Freeform 4"/>
            <p:cNvSpPr/>
            <p:nvPr/>
          </p:nvSpPr>
          <p:spPr>
            <a:xfrm>
              <a:off x="49530" y="48260"/>
              <a:ext cx="15694659" cy="8682990"/>
            </a:xfrm>
            <a:custGeom>
              <a:avLst/>
              <a:gdLst/>
              <a:ahLst/>
              <a:cxnLst/>
              <a:rect l="l" t="t" r="r" b="b"/>
              <a:pathLst>
                <a:path w="15694659" h="8682990">
                  <a:moveTo>
                    <a:pt x="115570" y="29210"/>
                  </a:moveTo>
                  <a:cubicBezTo>
                    <a:pt x="257810" y="229870"/>
                    <a:pt x="334010" y="299720"/>
                    <a:pt x="416560" y="368300"/>
                  </a:cubicBezTo>
                  <a:cubicBezTo>
                    <a:pt x="515620" y="453390"/>
                    <a:pt x="652780" y="552450"/>
                    <a:pt x="765810" y="629920"/>
                  </a:cubicBezTo>
                  <a:cubicBezTo>
                    <a:pt x="866140" y="697230"/>
                    <a:pt x="938530" y="741680"/>
                    <a:pt x="1057910" y="810260"/>
                  </a:cubicBezTo>
                  <a:cubicBezTo>
                    <a:pt x="1238250" y="914400"/>
                    <a:pt x="1541780" y="1062990"/>
                    <a:pt x="1746250" y="1181100"/>
                  </a:cubicBezTo>
                  <a:cubicBezTo>
                    <a:pt x="1917700" y="1280160"/>
                    <a:pt x="2043430" y="1372870"/>
                    <a:pt x="2209800" y="1466850"/>
                  </a:cubicBezTo>
                  <a:cubicBezTo>
                    <a:pt x="2392680" y="1569720"/>
                    <a:pt x="2608580" y="1659890"/>
                    <a:pt x="2799080" y="1770380"/>
                  </a:cubicBezTo>
                  <a:cubicBezTo>
                    <a:pt x="2989580" y="1880870"/>
                    <a:pt x="3191510" y="2029460"/>
                    <a:pt x="3354070" y="2125980"/>
                  </a:cubicBezTo>
                  <a:cubicBezTo>
                    <a:pt x="3475990" y="2198370"/>
                    <a:pt x="3557270" y="2233930"/>
                    <a:pt x="3681730" y="2305050"/>
                  </a:cubicBezTo>
                  <a:cubicBezTo>
                    <a:pt x="3851910" y="2402840"/>
                    <a:pt x="4128770" y="2579370"/>
                    <a:pt x="4277360" y="2665730"/>
                  </a:cubicBezTo>
                  <a:cubicBezTo>
                    <a:pt x="4364990" y="2715260"/>
                    <a:pt x="4420870" y="2749550"/>
                    <a:pt x="4486910" y="2780030"/>
                  </a:cubicBezTo>
                  <a:cubicBezTo>
                    <a:pt x="4544060" y="2805430"/>
                    <a:pt x="4606290" y="2818130"/>
                    <a:pt x="4652010" y="2838450"/>
                  </a:cubicBezTo>
                  <a:cubicBezTo>
                    <a:pt x="4685030" y="2853690"/>
                    <a:pt x="4700270" y="2865120"/>
                    <a:pt x="4735830" y="2886710"/>
                  </a:cubicBezTo>
                  <a:cubicBezTo>
                    <a:pt x="4801870" y="2927350"/>
                    <a:pt x="4906010" y="3003550"/>
                    <a:pt x="5008880" y="3067050"/>
                  </a:cubicBezTo>
                  <a:cubicBezTo>
                    <a:pt x="5135880" y="3144520"/>
                    <a:pt x="5321300" y="3232150"/>
                    <a:pt x="5447030" y="3313430"/>
                  </a:cubicBezTo>
                  <a:cubicBezTo>
                    <a:pt x="5548630" y="3378200"/>
                    <a:pt x="5609590" y="3441700"/>
                    <a:pt x="5709920" y="3505200"/>
                  </a:cubicBezTo>
                  <a:cubicBezTo>
                    <a:pt x="5833110" y="3581400"/>
                    <a:pt x="5998210" y="3649980"/>
                    <a:pt x="6135370" y="3728720"/>
                  </a:cubicBezTo>
                  <a:cubicBezTo>
                    <a:pt x="6268720" y="3804920"/>
                    <a:pt x="6395720" y="3882390"/>
                    <a:pt x="6521450" y="3966210"/>
                  </a:cubicBezTo>
                  <a:cubicBezTo>
                    <a:pt x="6644640" y="4048760"/>
                    <a:pt x="6742430" y="4114800"/>
                    <a:pt x="6883400" y="4224020"/>
                  </a:cubicBezTo>
                  <a:cubicBezTo>
                    <a:pt x="7099300" y="4392930"/>
                    <a:pt x="7484110" y="4730750"/>
                    <a:pt x="7673340" y="4893310"/>
                  </a:cubicBezTo>
                  <a:cubicBezTo>
                    <a:pt x="7780020" y="4986020"/>
                    <a:pt x="7839710" y="5033010"/>
                    <a:pt x="7923530" y="5111750"/>
                  </a:cubicBezTo>
                  <a:cubicBezTo>
                    <a:pt x="8014970" y="5196840"/>
                    <a:pt x="8087360" y="5280660"/>
                    <a:pt x="8197850" y="5387340"/>
                  </a:cubicBezTo>
                  <a:cubicBezTo>
                    <a:pt x="8360410" y="5543550"/>
                    <a:pt x="8608060" y="5773420"/>
                    <a:pt x="8807450" y="5955030"/>
                  </a:cubicBezTo>
                  <a:cubicBezTo>
                    <a:pt x="8994140" y="6123940"/>
                    <a:pt x="9156700" y="6267450"/>
                    <a:pt x="9358630" y="6440170"/>
                  </a:cubicBezTo>
                  <a:cubicBezTo>
                    <a:pt x="9599930" y="6647180"/>
                    <a:pt x="9906000" y="6904990"/>
                    <a:pt x="10161270" y="7110730"/>
                  </a:cubicBezTo>
                  <a:cubicBezTo>
                    <a:pt x="10388600" y="7292340"/>
                    <a:pt x="10657840" y="7503160"/>
                    <a:pt x="10811510" y="7613650"/>
                  </a:cubicBezTo>
                  <a:cubicBezTo>
                    <a:pt x="10892790" y="7673340"/>
                    <a:pt x="10924540" y="7693660"/>
                    <a:pt x="11003280" y="7743190"/>
                  </a:cubicBezTo>
                  <a:cubicBezTo>
                    <a:pt x="11120120" y="7816850"/>
                    <a:pt x="11275060" y="7912100"/>
                    <a:pt x="11446510" y="8003540"/>
                  </a:cubicBezTo>
                  <a:cubicBezTo>
                    <a:pt x="11672570" y="8122920"/>
                    <a:pt x="12098020" y="8318500"/>
                    <a:pt x="12250420" y="8382000"/>
                  </a:cubicBezTo>
                  <a:cubicBezTo>
                    <a:pt x="12310110" y="8406130"/>
                    <a:pt x="12327890" y="8413750"/>
                    <a:pt x="12377420" y="8427720"/>
                  </a:cubicBezTo>
                  <a:cubicBezTo>
                    <a:pt x="12444730" y="8444230"/>
                    <a:pt x="12538710" y="8455660"/>
                    <a:pt x="12622530" y="8467090"/>
                  </a:cubicBezTo>
                  <a:cubicBezTo>
                    <a:pt x="12710160" y="8479790"/>
                    <a:pt x="12776200" y="8489950"/>
                    <a:pt x="12893040" y="8496300"/>
                  </a:cubicBezTo>
                  <a:cubicBezTo>
                    <a:pt x="13108940" y="8509000"/>
                    <a:pt x="13633450" y="8487410"/>
                    <a:pt x="13813790" y="8497570"/>
                  </a:cubicBezTo>
                  <a:cubicBezTo>
                    <a:pt x="13889990" y="8502650"/>
                    <a:pt x="13909040" y="8512810"/>
                    <a:pt x="13973809" y="8517890"/>
                  </a:cubicBezTo>
                  <a:cubicBezTo>
                    <a:pt x="14077950" y="8525510"/>
                    <a:pt x="14204950" y="8528050"/>
                    <a:pt x="14376400" y="8531860"/>
                  </a:cubicBezTo>
                  <a:cubicBezTo>
                    <a:pt x="14677390" y="8536940"/>
                    <a:pt x="15488920" y="8496300"/>
                    <a:pt x="15629890" y="8531860"/>
                  </a:cubicBezTo>
                  <a:cubicBezTo>
                    <a:pt x="15661640" y="8539480"/>
                    <a:pt x="15673070" y="8547100"/>
                    <a:pt x="15683231" y="8559800"/>
                  </a:cubicBezTo>
                  <a:cubicBezTo>
                    <a:pt x="15692120" y="8571230"/>
                    <a:pt x="15694659" y="8586470"/>
                    <a:pt x="15694659" y="8599170"/>
                  </a:cubicBezTo>
                  <a:cubicBezTo>
                    <a:pt x="15693390" y="8611870"/>
                    <a:pt x="15688309" y="8628380"/>
                    <a:pt x="15679420" y="8637270"/>
                  </a:cubicBezTo>
                  <a:cubicBezTo>
                    <a:pt x="15666720" y="8649970"/>
                    <a:pt x="15641320" y="8661400"/>
                    <a:pt x="15623540" y="8660130"/>
                  </a:cubicBezTo>
                  <a:cubicBezTo>
                    <a:pt x="15605759" y="8657590"/>
                    <a:pt x="15581631" y="8642350"/>
                    <a:pt x="15572740" y="8625840"/>
                  </a:cubicBezTo>
                  <a:cubicBezTo>
                    <a:pt x="15565120" y="8610600"/>
                    <a:pt x="15565120" y="8581390"/>
                    <a:pt x="15572740" y="8566150"/>
                  </a:cubicBezTo>
                  <a:cubicBezTo>
                    <a:pt x="15581631" y="8549640"/>
                    <a:pt x="15605759" y="8534400"/>
                    <a:pt x="15623540" y="8531860"/>
                  </a:cubicBezTo>
                  <a:cubicBezTo>
                    <a:pt x="15641320" y="8530590"/>
                    <a:pt x="15667990" y="8540750"/>
                    <a:pt x="15679420" y="8554720"/>
                  </a:cubicBezTo>
                  <a:cubicBezTo>
                    <a:pt x="15690850" y="8567420"/>
                    <a:pt x="15694659" y="8596630"/>
                    <a:pt x="15692120" y="8613140"/>
                  </a:cubicBezTo>
                  <a:cubicBezTo>
                    <a:pt x="15689581" y="8627110"/>
                    <a:pt x="15679420" y="8639810"/>
                    <a:pt x="15669259" y="8647430"/>
                  </a:cubicBezTo>
                  <a:cubicBezTo>
                    <a:pt x="15659100" y="8655050"/>
                    <a:pt x="15652750" y="8656320"/>
                    <a:pt x="15629890" y="8660130"/>
                  </a:cubicBezTo>
                  <a:cubicBezTo>
                    <a:pt x="15494000" y="8682990"/>
                    <a:pt x="14630400" y="8660130"/>
                    <a:pt x="14166850" y="8656320"/>
                  </a:cubicBezTo>
                  <a:cubicBezTo>
                    <a:pt x="13746481" y="8651240"/>
                    <a:pt x="13190220" y="8646160"/>
                    <a:pt x="12967970" y="8636000"/>
                  </a:cubicBezTo>
                  <a:cubicBezTo>
                    <a:pt x="12881610" y="8630920"/>
                    <a:pt x="12861290" y="8630920"/>
                    <a:pt x="12787630" y="8620760"/>
                  </a:cubicBezTo>
                  <a:cubicBezTo>
                    <a:pt x="12670790" y="8605520"/>
                    <a:pt x="12486640" y="8581390"/>
                    <a:pt x="12336780" y="8535670"/>
                  </a:cubicBezTo>
                  <a:cubicBezTo>
                    <a:pt x="12178030" y="8487410"/>
                    <a:pt x="12019280" y="8402320"/>
                    <a:pt x="11861800" y="8329930"/>
                  </a:cubicBezTo>
                  <a:cubicBezTo>
                    <a:pt x="11704320" y="8257540"/>
                    <a:pt x="11544300" y="8183880"/>
                    <a:pt x="11389360" y="8102600"/>
                  </a:cubicBezTo>
                  <a:cubicBezTo>
                    <a:pt x="11235690" y="8020050"/>
                    <a:pt x="11057890" y="7912100"/>
                    <a:pt x="10939780" y="7838440"/>
                  </a:cubicBezTo>
                  <a:cubicBezTo>
                    <a:pt x="10859770" y="7787640"/>
                    <a:pt x="10825480" y="7766050"/>
                    <a:pt x="10742930" y="7705090"/>
                  </a:cubicBezTo>
                  <a:cubicBezTo>
                    <a:pt x="10586720" y="7592060"/>
                    <a:pt x="10316210" y="7381240"/>
                    <a:pt x="10088880" y="7198360"/>
                  </a:cubicBezTo>
                  <a:cubicBezTo>
                    <a:pt x="9832340" y="6991350"/>
                    <a:pt x="9525000" y="6733540"/>
                    <a:pt x="9283700" y="6526530"/>
                  </a:cubicBezTo>
                  <a:cubicBezTo>
                    <a:pt x="9079230" y="6351270"/>
                    <a:pt x="8916670" y="6207760"/>
                    <a:pt x="8728710" y="6037580"/>
                  </a:cubicBezTo>
                  <a:cubicBezTo>
                    <a:pt x="8528050" y="5855970"/>
                    <a:pt x="8277860" y="5624830"/>
                    <a:pt x="8116570" y="5468620"/>
                  </a:cubicBezTo>
                  <a:cubicBezTo>
                    <a:pt x="8007350" y="5363210"/>
                    <a:pt x="7969250" y="5311140"/>
                    <a:pt x="7847330" y="5198110"/>
                  </a:cubicBezTo>
                  <a:cubicBezTo>
                    <a:pt x="7618730" y="4986020"/>
                    <a:pt x="7112000" y="4547870"/>
                    <a:pt x="6817360" y="4323080"/>
                  </a:cubicBezTo>
                  <a:cubicBezTo>
                    <a:pt x="6611620" y="4165600"/>
                    <a:pt x="6405880" y="4034790"/>
                    <a:pt x="6269990" y="3950970"/>
                  </a:cubicBezTo>
                  <a:cubicBezTo>
                    <a:pt x="6191250" y="3902710"/>
                    <a:pt x="6158230" y="3886200"/>
                    <a:pt x="6082030" y="3846830"/>
                  </a:cubicBezTo>
                  <a:cubicBezTo>
                    <a:pt x="5963920" y="3787140"/>
                    <a:pt x="5755640" y="3709670"/>
                    <a:pt x="5631180" y="3636010"/>
                  </a:cubicBezTo>
                  <a:cubicBezTo>
                    <a:pt x="5532120" y="3577590"/>
                    <a:pt x="5478780" y="3520440"/>
                    <a:pt x="5380990" y="3455670"/>
                  </a:cubicBezTo>
                  <a:cubicBezTo>
                    <a:pt x="5253990" y="3371850"/>
                    <a:pt x="5068570" y="3270250"/>
                    <a:pt x="4930140" y="3181350"/>
                  </a:cubicBezTo>
                  <a:cubicBezTo>
                    <a:pt x="4808220" y="3103880"/>
                    <a:pt x="4690110" y="3004820"/>
                    <a:pt x="4594860" y="2954020"/>
                  </a:cubicBezTo>
                  <a:cubicBezTo>
                    <a:pt x="4531360" y="2919730"/>
                    <a:pt x="4500880" y="2922270"/>
                    <a:pt x="4425950" y="2884170"/>
                  </a:cubicBezTo>
                  <a:cubicBezTo>
                    <a:pt x="4255770" y="2799080"/>
                    <a:pt x="3839210" y="2527300"/>
                    <a:pt x="3628390" y="2406650"/>
                  </a:cubicBezTo>
                  <a:cubicBezTo>
                    <a:pt x="3492500" y="2327910"/>
                    <a:pt x="3413760" y="2294890"/>
                    <a:pt x="3289300" y="2219960"/>
                  </a:cubicBezTo>
                  <a:cubicBezTo>
                    <a:pt x="3126740" y="2124710"/>
                    <a:pt x="2932430" y="1979930"/>
                    <a:pt x="2744470" y="1870710"/>
                  </a:cubicBezTo>
                  <a:cubicBezTo>
                    <a:pt x="2552700" y="1760220"/>
                    <a:pt x="2331720" y="1667510"/>
                    <a:pt x="2148840" y="1563370"/>
                  </a:cubicBezTo>
                  <a:cubicBezTo>
                    <a:pt x="1985010" y="1470660"/>
                    <a:pt x="1863090" y="1381760"/>
                    <a:pt x="1694180" y="1283970"/>
                  </a:cubicBezTo>
                  <a:cubicBezTo>
                    <a:pt x="1488440" y="1164590"/>
                    <a:pt x="1178560" y="1013460"/>
                    <a:pt x="995680" y="908050"/>
                  </a:cubicBezTo>
                  <a:cubicBezTo>
                    <a:pt x="873760" y="838200"/>
                    <a:pt x="798830" y="793750"/>
                    <a:pt x="694690" y="723900"/>
                  </a:cubicBezTo>
                  <a:cubicBezTo>
                    <a:pt x="579120" y="645160"/>
                    <a:pt x="441960" y="547370"/>
                    <a:pt x="336550" y="458470"/>
                  </a:cubicBezTo>
                  <a:cubicBezTo>
                    <a:pt x="247650" y="383540"/>
                    <a:pt x="160020" y="302260"/>
                    <a:pt x="102870" y="234950"/>
                  </a:cubicBezTo>
                  <a:cubicBezTo>
                    <a:pt x="62230" y="185420"/>
                    <a:pt x="25400" y="133350"/>
                    <a:pt x="11430" y="99060"/>
                  </a:cubicBezTo>
                  <a:cubicBezTo>
                    <a:pt x="3810" y="81280"/>
                    <a:pt x="0" y="68580"/>
                    <a:pt x="1270" y="55880"/>
                  </a:cubicBezTo>
                  <a:cubicBezTo>
                    <a:pt x="1270" y="45720"/>
                    <a:pt x="5080" y="35560"/>
                    <a:pt x="11430" y="27940"/>
                  </a:cubicBezTo>
                  <a:cubicBezTo>
                    <a:pt x="20320" y="17780"/>
                    <a:pt x="35560" y="6350"/>
                    <a:pt x="49530" y="2540"/>
                  </a:cubicBezTo>
                  <a:cubicBezTo>
                    <a:pt x="62230" y="0"/>
                    <a:pt x="81280" y="3810"/>
                    <a:pt x="92710" y="8890"/>
                  </a:cubicBezTo>
                  <a:cubicBezTo>
                    <a:pt x="102870" y="13970"/>
                    <a:pt x="115570" y="29210"/>
                    <a:pt x="115570" y="29210"/>
                  </a:cubicBezTo>
                </a:path>
              </a:pathLst>
            </a:custGeom>
            <a:solidFill>
              <a:srgbClr val="F6F3EB"/>
            </a:solidFill>
            <a:ln cap="sq">
              <a:noFill/>
              <a:prstDash val="solid"/>
              <a:miter/>
            </a:ln>
          </p:spPr>
        </p:sp>
      </p:grpSp>
      <p:grpSp>
        <p:nvGrpSpPr>
          <p:cNvPr id="5" name="Group 5"/>
          <p:cNvGrpSpPr/>
          <p:nvPr/>
        </p:nvGrpSpPr>
        <p:grpSpPr>
          <a:xfrm>
            <a:off x="8393430" y="5552122"/>
            <a:ext cx="4017645" cy="2301240"/>
            <a:chOff x="0" y="0"/>
            <a:chExt cx="5356860" cy="3068320"/>
          </a:xfrm>
        </p:grpSpPr>
        <p:sp>
          <p:nvSpPr>
            <p:cNvPr id="6" name="Freeform 6"/>
            <p:cNvSpPr/>
            <p:nvPr/>
          </p:nvSpPr>
          <p:spPr>
            <a:xfrm>
              <a:off x="41910" y="46990"/>
              <a:ext cx="5265420" cy="2974340"/>
            </a:xfrm>
            <a:custGeom>
              <a:avLst/>
              <a:gdLst/>
              <a:ahLst/>
              <a:cxnLst/>
              <a:rect l="l" t="t" r="r" b="b"/>
              <a:pathLst>
                <a:path w="5265420" h="2974340">
                  <a:moveTo>
                    <a:pt x="4591050" y="2527300"/>
                  </a:moveTo>
                  <a:cubicBezTo>
                    <a:pt x="3921760" y="2754630"/>
                    <a:pt x="3816350" y="2776220"/>
                    <a:pt x="3691890" y="2804160"/>
                  </a:cubicBezTo>
                  <a:cubicBezTo>
                    <a:pt x="3558540" y="2833370"/>
                    <a:pt x="3423920" y="2865120"/>
                    <a:pt x="3280410" y="2886710"/>
                  </a:cubicBezTo>
                  <a:cubicBezTo>
                    <a:pt x="3126740" y="2909570"/>
                    <a:pt x="2966720" y="2924810"/>
                    <a:pt x="2799080" y="2937510"/>
                  </a:cubicBezTo>
                  <a:cubicBezTo>
                    <a:pt x="2618740" y="2950210"/>
                    <a:pt x="2453640" y="2952750"/>
                    <a:pt x="2231390" y="2957830"/>
                  </a:cubicBezTo>
                  <a:cubicBezTo>
                    <a:pt x="1915160" y="2965450"/>
                    <a:pt x="1375410" y="2974340"/>
                    <a:pt x="1084580" y="2970530"/>
                  </a:cubicBezTo>
                  <a:cubicBezTo>
                    <a:pt x="906780" y="2969260"/>
                    <a:pt x="805180" y="2967990"/>
                    <a:pt x="655320" y="2956560"/>
                  </a:cubicBezTo>
                  <a:cubicBezTo>
                    <a:pt x="491490" y="2945130"/>
                    <a:pt x="237490" y="2936240"/>
                    <a:pt x="139700" y="2899410"/>
                  </a:cubicBezTo>
                  <a:cubicBezTo>
                    <a:pt x="93980" y="2881630"/>
                    <a:pt x="72390" y="2863850"/>
                    <a:pt x="50800" y="2834640"/>
                  </a:cubicBezTo>
                  <a:cubicBezTo>
                    <a:pt x="26670" y="2804160"/>
                    <a:pt x="16510" y="2758440"/>
                    <a:pt x="8890" y="2712720"/>
                  </a:cubicBezTo>
                  <a:cubicBezTo>
                    <a:pt x="0" y="2656840"/>
                    <a:pt x="6350" y="2585720"/>
                    <a:pt x="13970" y="2519680"/>
                  </a:cubicBezTo>
                  <a:cubicBezTo>
                    <a:pt x="22860" y="2447290"/>
                    <a:pt x="35560" y="2372360"/>
                    <a:pt x="64770" y="2296160"/>
                  </a:cubicBezTo>
                  <a:cubicBezTo>
                    <a:pt x="97790" y="2208530"/>
                    <a:pt x="147320" y="2110740"/>
                    <a:pt x="212090" y="2025650"/>
                  </a:cubicBezTo>
                  <a:cubicBezTo>
                    <a:pt x="283210" y="1932940"/>
                    <a:pt x="378460" y="1851660"/>
                    <a:pt x="480060" y="1767840"/>
                  </a:cubicBezTo>
                  <a:cubicBezTo>
                    <a:pt x="593090" y="1673860"/>
                    <a:pt x="726440" y="1583690"/>
                    <a:pt x="867410" y="1493520"/>
                  </a:cubicBezTo>
                  <a:cubicBezTo>
                    <a:pt x="1023620" y="1391920"/>
                    <a:pt x="1196340" y="1290320"/>
                    <a:pt x="1380490" y="1195070"/>
                  </a:cubicBezTo>
                  <a:cubicBezTo>
                    <a:pt x="1583690" y="1087120"/>
                    <a:pt x="1813560" y="980440"/>
                    <a:pt x="2039620" y="885190"/>
                  </a:cubicBezTo>
                  <a:cubicBezTo>
                    <a:pt x="2268220" y="788670"/>
                    <a:pt x="2506980" y="699770"/>
                    <a:pt x="2743200" y="617220"/>
                  </a:cubicBezTo>
                  <a:cubicBezTo>
                    <a:pt x="2978150" y="537210"/>
                    <a:pt x="3191510" y="473710"/>
                    <a:pt x="3453130" y="397510"/>
                  </a:cubicBezTo>
                  <a:cubicBezTo>
                    <a:pt x="3769360" y="306070"/>
                    <a:pt x="4210050" y="180340"/>
                    <a:pt x="4508500" y="111760"/>
                  </a:cubicBezTo>
                  <a:cubicBezTo>
                    <a:pt x="4724400" y="62230"/>
                    <a:pt x="4947920" y="0"/>
                    <a:pt x="5072380" y="3810"/>
                  </a:cubicBezTo>
                  <a:cubicBezTo>
                    <a:pt x="5135880" y="6350"/>
                    <a:pt x="5181600" y="10160"/>
                    <a:pt x="5212080" y="39370"/>
                  </a:cubicBezTo>
                  <a:cubicBezTo>
                    <a:pt x="5246370" y="72390"/>
                    <a:pt x="5252720" y="153670"/>
                    <a:pt x="5260340" y="200660"/>
                  </a:cubicBezTo>
                  <a:cubicBezTo>
                    <a:pt x="5265420" y="237490"/>
                    <a:pt x="5265420" y="264160"/>
                    <a:pt x="5264150" y="298450"/>
                  </a:cubicBezTo>
                  <a:cubicBezTo>
                    <a:pt x="5262880" y="337820"/>
                    <a:pt x="5261610" y="381000"/>
                    <a:pt x="5248910" y="425450"/>
                  </a:cubicBezTo>
                  <a:cubicBezTo>
                    <a:pt x="5234940" y="476250"/>
                    <a:pt x="5204460" y="532130"/>
                    <a:pt x="5173980" y="582930"/>
                  </a:cubicBezTo>
                  <a:cubicBezTo>
                    <a:pt x="5143500" y="637540"/>
                    <a:pt x="5106670" y="690880"/>
                    <a:pt x="5063490" y="740410"/>
                  </a:cubicBezTo>
                  <a:cubicBezTo>
                    <a:pt x="5017770" y="793750"/>
                    <a:pt x="4961890" y="842010"/>
                    <a:pt x="4904740" y="889000"/>
                  </a:cubicBezTo>
                  <a:cubicBezTo>
                    <a:pt x="4845050" y="938530"/>
                    <a:pt x="4782820" y="985520"/>
                    <a:pt x="4714240" y="1027430"/>
                  </a:cubicBezTo>
                  <a:cubicBezTo>
                    <a:pt x="4640580" y="1071880"/>
                    <a:pt x="4559300" y="1115060"/>
                    <a:pt x="4475480" y="1149350"/>
                  </a:cubicBezTo>
                  <a:cubicBezTo>
                    <a:pt x="4389120" y="1184910"/>
                    <a:pt x="4297680" y="1209040"/>
                    <a:pt x="4202430" y="1233170"/>
                  </a:cubicBezTo>
                  <a:cubicBezTo>
                    <a:pt x="4102100" y="1258570"/>
                    <a:pt x="3997960" y="1282700"/>
                    <a:pt x="3888740" y="1297940"/>
                  </a:cubicBezTo>
                  <a:cubicBezTo>
                    <a:pt x="3773170" y="1314450"/>
                    <a:pt x="3651250" y="1322070"/>
                    <a:pt x="3524250" y="1325880"/>
                  </a:cubicBezTo>
                  <a:cubicBezTo>
                    <a:pt x="3387090" y="1330960"/>
                    <a:pt x="3242310" y="1330960"/>
                    <a:pt x="3096260" y="1322070"/>
                  </a:cubicBezTo>
                  <a:cubicBezTo>
                    <a:pt x="2942590" y="1314450"/>
                    <a:pt x="2804160" y="1294130"/>
                    <a:pt x="2623820" y="1275080"/>
                  </a:cubicBezTo>
                  <a:cubicBezTo>
                    <a:pt x="2382520" y="1250950"/>
                    <a:pt x="1871980" y="1212850"/>
                    <a:pt x="1779270" y="1187450"/>
                  </a:cubicBezTo>
                  <a:cubicBezTo>
                    <a:pt x="1760220" y="1182370"/>
                    <a:pt x="1755140" y="1181100"/>
                    <a:pt x="1746250" y="1173480"/>
                  </a:cubicBezTo>
                  <a:cubicBezTo>
                    <a:pt x="1738630" y="1164590"/>
                    <a:pt x="1731010" y="1151890"/>
                    <a:pt x="1729740" y="1140460"/>
                  </a:cubicBezTo>
                  <a:cubicBezTo>
                    <a:pt x="1727200" y="1129030"/>
                    <a:pt x="1729740" y="1115060"/>
                    <a:pt x="1734820" y="1104900"/>
                  </a:cubicBezTo>
                  <a:cubicBezTo>
                    <a:pt x="1739900" y="1094740"/>
                    <a:pt x="1751330" y="1084580"/>
                    <a:pt x="1761490" y="1079500"/>
                  </a:cubicBezTo>
                  <a:cubicBezTo>
                    <a:pt x="1771650" y="1074420"/>
                    <a:pt x="1785620" y="1071880"/>
                    <a:pt x="1798320" y="1074420"/>
                  </a:cubicBezTo>
                  <a:cubicBezTo>
                    <a:pt x="1812290" y="1079500"/>
                    <a:pt x="1832610" y="1094740"/>
                    <a:pt x="1838960" y="1109980"/>
                  </a:cubicBezTo>
                  <a:cubicBezTo>
                    <a:pt x="1845310" y="1123950"/>
                    <a:pt x="1842770" y="1149350"/>
                    <a:pt x="1833880" y="1163320"/>
                  </a:cubicBezTo>
                  <a:cubicBezTo>
                    <a:pt x="1824990" y="1176020"/>
                    <a:pt x="1800860" y="1187450"/>
                    <a:pt x="1785620" y="1188720"/>
                  </a:cubicBezTo>
                  <a:cubicBezTo>
                    <a:pt x="1774190" y="1189990"/>
                    <a:pt x="1760220" y="1184910"/>
                    <a:pt x="1751330" y="1177290"/>
                  </a:cubicBezTo>
                  <a:cubicBezTo>
                    <a:pt x="1739900" y="1167130"/>
                    <a:pt x="1728470" y="1143000"/>
                    <a:pt x="1728470" y="1127760"/>
                  </a:cubicBezTo>
                  <a:cubicBezTo>
                    <a:pt x="1728470" y="1116330"/>
                    <a:pt x="1733550" y="1102360"/>
                    <a:pt x="1742440" y="1093470"/>
                  </a:cubicBezTo>
                  <a:cubicBezTo>
                    <a:pt x="1752600" y="1083310"/>
                    <a:pt x="1762760" y="1078230"/>
                    <a:pt x="1791970" y="1074420"/>
                  </a:cubicBezTo>
                  <a:cubicBezTo>
                    <a:pt x="1932940" y="1054100"/>
                    <a:pt x="2782570" y="1189990"/>
                    <a:pt x="3096260" y="1206500"/>
                  </a:cubicBezTo>
                  <a:cubicBezTo>
                    <a:pt x="3275330" y="1216660"/>
                    <a:pt x="3382010" y="1215390"/>
                    <a:pt x="3515360" y="1210310"/>
                  </a:cubicBezTo>
                  <a:cubicBezTo>
                    <a:pt x="3637280" y="1206500"/>
                    <a:pt x="3754120" y="1200150"/>
                    <a:pt x="3865880" y="1183640"/>
                  </a:cubicBezTo>
                  <a:cubicBezTo>
                    <a:pt x="3971290" y="1169670"/>
                    <a:pt x="4072890" y="1145540"/>
                    <a:pt x="4168140" y="1120140"/>
                  </a:cubicBezTo>
                  <a:cubicBezTo>
                    <a:pt x="4257040" y="1098550"/>
                    <a:pt x="4342130" y="1075690"/>
                    <a:pt x="4422140" y="1043940"/>
                  </a:cubicBezTo>
                  <a:cubicBezTo>
                    <a:pt x="4499610" y="1012190"/>
                    <a:pt x="4574540" y="972820"/>
                    <a:pt x="4643120" y="930910"/>
                  </a:cubicBezTo>
                  <a:cubicBezTo>
                    <a:pt x="4707890" y="890270"/>
                    <a:pt x="4766310" y="844550"/>
                    <a:pt x="4820920" y="800100"/>
                  </a:cubicBezTo>
                  <a:cubicBezTo>
                    <a:pt x="4871720" y="758190"/>
                    <a:pt x="4921250" y="716280"/>
                    <a:pt x="4961890" y="669290"/>
                  </a:cubicBezTo>
                  <a:cubicBezTo>
                    <a:pt x="4998720" y="624840"/>
                    <a:pt x="5031740" y="574040"/>
                    <a:pt x="5058410" y="527050"/>
                  </a:cubicBezTo>
                  <a:cubicBezTo>
                    <a:pt x="5081270" y="486410"/>
                    <a:pt x="5104130" y="445770"/>
                    <a:pt x="5115560" y="406400"/>
                  </a:cubicBezTo>
                  <a:cubicBezTo>
                    <a:pt x="5125720" y="372110"/>
                    <a:pt x="5126990" y="336550"/>
                    <a:pt x="5128260" y="302260"/>
                  </a:cubicBezTo>
                  <a:cubicBezTo>
                    <a:pt x="5130800" y="271780"/>
                    <a:pt x="5133340" y="242570"/>
                    <a:pt x="5126990" y="212090"/>
                  </a:cubicBezTo>
                  <a:cubicBezTo>
                    <a:pt x="5120640" y="181610"/>
                    <a:pt x="5110480" y="135890"/>
                    <a:pt x="5088890" y="123190"/>
                  </a:cubicBezTo>
                  <a:cubicBezTo>
                    <a:pt x="5067300" y="110490"/>
                    <a:pt x="5041900" y="125730"/>
                    <a:pt x="5001260" y="132080"/>
                  </a:cubicBezTo>
                  <a:cubicBezTo>
                    <a:pt x="4908550" y="146050"/>
                    <a:pt x="4721860" y="179070"/>
                    <a:pt x="4537710" y="222250"/>
                  </a:cubicBezTo>
                  <a:cubicBezTo>
                    <a:pt x="4257040" y="288290"/>
                    <a:pt x="3801110" y="416560"/>
                    <a:pt x="3486150" y="508000"/>
                  </a:cubicBezTo>
                  <a:cubicBezTo>
                    <a:pt x="3228340" y="582930"/>
                    <a:pt x="3017520" y="645160"/>
                    <a:pt x="2785110" y="725170"/>
                  </a:cubicBezTo>
                  <a:cubicBezTo>
                    <a:pt x="2551430" y="806450"/>
                    <a:pt x="2313940" y="894080"/>
                    <a:pt x="2087880" y="990600"/>
                  </a:cubicBezTo>
                  <a:cubicBezTo>
                    <a:pt x="1865630" y="1084580"/>
                    <a:pt x="1639570" y="1189990"/>
                    <a:pt x="1438910" y="1295400"/>
                  </a:cubicBezTo>
                  <a:cubicBezTo>
                    <a:pt x="1257300" y="1389380"/>
                    <a:pt x="1088390" y="1489710"/>
                    <a:pt x="934720" y="1588770"/>
                  </a:cubicBezTo>
                  <a:cubicBezTo>
                    <a:pt x="798830" y="1675130"/>
                    <a:pt x="669290" y="1764030"/>
                    <a:pt x="561340" y="1852930"/>
                  </a:cubicBezTo>
                  <a:cubicBezTo>
                    <a:pt x="467360" y="1929130"/>
                    <a:pt x="381000" y="2001520"/>
                    <a:pt x="316230" y="2084070"/>
                  </a:cubicBezTo>
                  <a:cubicBezTo>
                    <a:pt x="257810" y="2159000"/>
                    <a:pt x="212090" y="2246630"/>
                    <a:pt x="181610" y="2324100"/>
                  </a:cubicBezTo>
                  <a:cubicBezTo>
                    <a:pt x="156210" y="2392680"/>
                    <a:pt x="144780" y="2459990"/>
                    <a:pt x="137160" y="2523490"/>
                  </a:cubicBezTo>
                  <a:cubicBezTo>
                    <a:pt x="130810" y="2579370"/>
                    <a:pt x="127000" y="2636520"/>
                    <a:pt x="132080" y="2683510"/>
                  </a:cubicBezTo>
                  <a:cubicBezTo>
                    <a:pt x="137160" y="2721610"/>
                    <a:pt x="130810" y="2759710"/>
                    <a:pt x="161290" y="2785110"/>
                  </a:cubicBezTo>
                  <a:cubicBezTo>
                    <a:pt x="227330" y="2842260"/>
                    <a:pt x="499110" y="2830830"/>
                    <a:pt x="659130" y="2842260"/>
                  </a:cubicBezTo>
                  <a:cubicBezTo>
                    <a:pt x="806450" y="2853690"/>
                    <a:pt x="908050" y="2853690"/>
                    <a:pt x="1083310" y="2856230"/>
                  </a:cubicBezTo>
                  <a:cubicBezTo>
                    <a:pt x="1372870" y="2858770"/>
                    <a:pt x="1912620" y="2849880"/>
                    <a:pt x="2226310" y="2842260"/>
                  </a:cubicBezTo>
                  <a:cubicBezTo>
                    <a:pt x="2447290" y="2837180"/>
                    <a:pt x="2608580" y="2834640"/>
                    <a:pt x="2787650" y="2820670"/>
                  </a:cubicBezTo>
                  <a:cubicBezTo>
                    <a:pt x="2951480" y="2809240"/>
                    <a:pt x="3106420" y="2795270"/>
                    <a:pt x="3257550" y="2771140"/>
                  </a:cubicBezTo>
                  <a:cubicBezTo>
                    <a:pt x="3398520" y="2749550"/>
                    <a:pt x="3533140" y="2717800"/>
                    <a:pt x="3662680" y="2688590"/>
                  </a:cubicBezTo>
                  <a:cubicBezTo>
                    <a:pt x="3785870" y="2661920"/>
                    <a:pt x="3887470" y="2641600"/>
                    <a:pt x="4015740" y="2602230"/>
                  </a:cubicBezTo>
                  <a:cubicBezTo>
                    <a:pt x="4179570" y="2553970"/>
                    <a:pt x="4479290" y="2413000"/>
                    <a:pt x="4559300" y="2407920"/>
                  </a:cubicBezTo>
                  <a:cubicBezTo>
                    <a:pt x="4582160" y="2406650"/>
                    <a:pt x="4591050" y="2410460"/>
                    <a:pt x="4602480" y="2418080"/>
                  </a:cubicBezTo>
                  <a:cubicBezTo>
                    <a:pt x="4613910" y="2425700"/>
                    <a:pt x="4625340" y="2440940"/>
                    <a:pt x="4627880" y="2453640"/>
                  </a:cubicBezTo>
                  <a:cubicBezTo>
                    <a:pt x="4631690" y="2467610"/>
                    <a:pt x="4630420" y="2485390"/>
                    <a:pt x="4624070" y="2498090"/>
                  </a:cubicBezTo>
                  <a:cubicBezTo>
                    <a:pt x="4617720" y="2509520"/>
                    <a:pt x="4591050" y="2527300"/>
                    <a:pt x="4591050" y="2527300"/>
                  </a:cubicBezTo>
                </a:path>
              </a:pathLst>
            </a:custGeom>
            <a:solidFill>
              <a:srgbClr val="F6F3EB"/>
            </a:solidFill>
            <a:ln cap="sq">
              <a:noFill/>
              <a:prstDash val="solid"/>
              <a:miter/>
            </a:ln>
          </p:spPr>
        </p:sp>
      </p:grpSp>
      <p:grpSp>
        <p:nvGrpSpPr>
          <p:cNvPr id="7" name="Group 7"/>
          <p:cNvGrpSpPr/>
          <p:nvPr/>
        </p:nvGrpSpPr>
        <p:grpSpPr>
          <a:xfrm>
            <a:off x="0" y="1449443"/>
            <a:ext cx="18288000" cy="8879093"/>
            <a:chOff x="0" y="0"/>
            <a:chExt cx="4816593" cy="2338527"/>
          </a:xfrm>
        </p:grpSpPr>
        <p:sp>
          <p:nvSpPr>
            <p:cNvPr id="8" name="Freeform 8"/>
            <p:cNvSpPr/>
            <p:nvPr/>
          </p:nvSpPr>
          <p:spPr>
            <a:xfrm>
              <a:off x="0" y="0"/>
              <a:ext cx="4816592" cy="2338527"/>
            </a:xfrm>
            <a:custGeom>
              <a:avLst/>
              <a:gdLst/>
              <a:ahLst/>
              <a:cxnLst/>
              <a:rect l="l" t="t" r="r" b="b"/>
              <a:pathLst>
                <a:path w="4816592" h="2338527">
                  <a:moveTo>
                    <a:pt x="0" y="0"/>
                  </a:moveTo>
                  <a:lnTo>
                    <a:pt x="4816592" y="0"/>
                  </a:lnTo>
                  <a:lnTo>
                    <a:pt x="4816592" y="2338527"/>
                  </a:lnTo>
                  <a:lnTo>
                    <a:pt x="0" y="2338527"/>
                  </a:lnTo>
                  <a:close/>
                </a:path>
              </a:pathLst>
            </a:custGeom>
            <a:solidFill>
              <a:srgbClr val="FBFDFB"/>
            </a:solidFill>
          </p:spPr>
        </p:sp>
        <p:sp>
          <p:nvSpPr>
            <p:cNvPr id="9" name="TextBox 9"/>
            <p:cNvSpPr txBox="1"/>
            <p:nvPr/>
          </p:nvSpPr>
          <p:spPr>
            <a:xfrm>
              <a:off x="0" y="-47625"/>
              <a:ext cx="4816593" cy="2386152"/>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266" y="2081677"/>
            <a:ext cx="18287734" cy="8246859"/>
          </a:xfrm>
          <a:custGeom>
            <a:avLst/>
            <a:gdLst/>
            <a:ahLst/>
            <a:cxnLst/>
            <a:rect l="l" t="t" r="r" b="b"/>
            <a:pathLst>
              <a:path w="18287734" h="8246859">
                <a:moveTo>
                  <a:pt x="0" y="0"/>
                </a:moveTo>
                <a:lnTo>
                  <a:pt x="18287734" y="0"/>
                </a:lnTo>
                <a:lnTo>
                  <a:pt x="18287734" y="8246859"/>
                </a:lnTo>
                <a:lnTo>
                  <a:pt x="0" y="8246859"/>
                </a:lnTo>
                <a:lnTo>
                  <a:pt x="0" y="0"/>
                </a:lnTo>
                <a:close/>
              </a:path>
            </a:pathLst>
          </a:custGeom>
          <a:blipFill>
            <a:blip r:embed="rId2"/>
            <a:stretch>
              <a:fillRect l="-757" r="-757"/>
            </a:stretch>
          </a:blipFill>
        </p:spPr>
      </p:sp>
      <p:sp>
        <p:nvSpPr>
          <p:cNvPr id="11" name="TextBox 11"/>
          <p:cNvSpPr txBox="1"/>
          <p:nvPr/>
        </p:nvSpPr>
        <p:spPr>
          <a:xfrm>
            <a:off x="1028700" y="92076"/>
            <a:ext cx="17583890" cy="859402"/>
          </a:xfrm>
          <a:prstGeom prst="rect">
            <a:avLst/>
          </a:prstGeom>
        </p:spPr>
        <p:txBody>
          <a:bodyPr lIns="0" tIns="0" rIns="0" bIns="0" rtlCol="0" anchor="t">
            <a:spAutoFit/>
          </a:bodyPr>
          <a:lstStyle/>
          <a:p>
            <a:pPr>
              <a:lnSpc>
                <a:spcPts val="7560"/>
              </a:lnSpc>
            </a:pPr>
            <a:r>
              <a:rPr lang="en-US" sz="4400">
                <a:solidFill>
                  <a:srgbClr val="000000"/>
                </a:solidFill>
                <a:latin typeface="Alatsi Bold"/>
              </a:rPr>
              <a:t>3.3. TỐI ƯU HÓA MÔ HÌNH THÔNG QUA LAN TRUYỀN NGƯỢC</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rot="-10800000">
            <a:off x="-2628900" y="1755474"/>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10800000">
            <a:off x="13601700" y="7809217"/>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AutoShape 4"/>
          <p:cNvSpPr/>
          <p:nvPr/>
        </p:nvSpPr>
        <p:spPr>
          <a:xfrm flipV="1">
            <a:off x="266" y="1392293"/>
            <a:ext cx="18287734" cy="57150"/>
          </a:xfrm>
          <a:prstGeom prst="line">
            <a:avLst/>
          </a:prstGeom>
          <a:ln w="114300" cap="flat">
            <a:solidFill>
              <a:srgbClr val="9FC3D0"/>
            </a:solidFill>
            <a:prstDash val="solid"/>
            <a:headEnd type="none" w="sm" len="sm"/>
            <a:tailEnd type="none" w="sm" len="sm"/>
          </a:ln>
        </p:spPr>
      </p:sp>
      <p:sp>
        <p:nvSpPr>
          <p:cNvPr id="5" name="TextBox 5"/>
          <p:cNvSpPr txBox="1"/>
          <p:nvPr/>
        </p:nvSpPr>
        <p:spPr>
          <a:xfrm>
            <a:off x="1028700" y="49269"/>
            <a:ext cx="12151339" cy="1038225"/>
          </a:xfrm>
          <a:prstGeom prst="rect">
            <a:avLst/>
          </a:prstGeom>
        </p:spPr>
        <p:txBody>
          <a:bodyPr lIns="0" tIns="0" rIns="0" bIns="0" rtlCol="0" anchor="t">
            <a:spAutoFit/>
          </a:bodyPr>
          <a:lstStyle/>
          <a:p>
            <a:pPr>
              <a:lnSpc>
                <a:spcPts val="8400"/>
              </a:lnSpc>
            </a:pPr>
            <a:r>
              <a:rPr lang="en-US" sz="6000">
                <a:solidFill>
                  <a:srgbClr val="000000"/>
                </a:solidFill>
                <a:latin typeface="Alatsi Bold"/>
              </a:rPr>
              <a:t>1.SƠ LƯỢC VỀ DEEP LEARNING</a:t>
            </a:r>
          </a:p>
        </p:txBody>
      </p:sp>
      <p:sp>
        <p:nvSpPr>
          <p:cNvPr id="6" name="TextBox 6"/>
          <p:cNvSpPr txBox="1"/>
          <p:nvPr/>
        </p:nvSpPr>
        <p:spPr>
          <a:xfrm>
            <a:off x="1028700" y="2171699"/>
            <a:ext cx="15991205" cy="7086601"/>
          </a:xfrm>
          <a:prstGeom prst="rect">
            <a:avLst/>
          </a:prstGeom>
        </p:spPr>
        <p:txBody>
          <a:bodyPr lIns="0" tIns="0" rIns="0" bIns="0" rtlCol="0" anchor="t">
            <a:spAutoFit/>
          </a:bodyPr>
          <a:lstStyle/>
          <a:p>
            <a:pPr marL="971545" lvl="1" indent="-485773">
              <a:lnSpc>
                <a:spcPts val="6299"/>
              </a:lnSpc>
              <a:buFont typeface="Arial"/>
              <a:buChar char="•"/>
            </a:pPr>
            <a:r>
              <a:rPr lang="en-US" sz="4499" spc="134">
                <a:solidFill>
                  <a:srgbClr val="000000"/>
                </a:solidFill>
                <a:latin typeface="Alatsi Bold"/>
              </a:rPr>
              <a:t>Là một lĩnh vực con của Machine Learning (học máy) </a:t>
            </a:r>
          </a:p>
          <a:p>
            <a:pPr marL="971545" lvl="1" indent="-485773">
              <a:lnSpc>
                <a:spcPts val="6299"/>
              </a:lnSpc>
              <a:buFont typeface="Arial"/>
              <a:buChar char="•"/>
            </a:pPr>
            <a:r>
              <a:rPr lang="en-US" sz="4499" spc="134">
                <a:solidFill>
                  <a:srgbClr val="000000"/>
                </a:solidFill>
                <a:latin typeface="Alatsi Bold"/>
              </a:rPr>
              <a:t>Học và cải thiện chính nó thông qua các thuật toán. </a:t>
            </a:r>
          </a:p>
          <a:p>
            <a:pPr marL="971545" lvl="1" indent="-485773">
              <a:lnSpc>
                <a:spcPts val="6299"/>
              </a:lnSpc>
              <a:buFont typeface="Arial"/>
              <a:buChar char="•"/>
            </a:pPr>
            <a:r>
              <a:rPr lang="en-US" sz="4499" spc="134">
                <a:solidFill>
                  <a:srgbClr val="000000"/>
                </a:solidFill>
                <a:latin typeface="Alatsi Bold"/>
              </a:rPr>
              <a:t>Được xây dựng dựa trên các khái niệm phức tạp, chủ yếu hoạt động với các mạng nơ-ron nhân tạo để bắt chước khả năng tư duy và suy nghĩ của bộ não con người. </a:t>
            </a:r>
          </a:p>
          <a:p>
            <a:pPr marL="971545" lvl="1" indent="-485773">
              <a:lnSpc>
                <a:spcPts val="6299"/>
              </a:lnSpc>
              <a:buFont typeface="Arial"/>
              <a:buChar char="•"/>
            </a:pPr>
            <a:r>
              <a:rPr lang="en-US" sz="4499" spc="134">
                <a:solidFill>
                  <a:srgbClr val="000000"/>
                </a:solidFill>
                <a:latin typeface="Alatsi Bold"/>
              </a:rPr>
              <a:t>Deep learning có 2 mô hình lớn là Convolutional Neural Network (CNN) cho bài toán có input là ảnh và Recurrent neural network (RNN) cho bài toán dữ liệu dạng chuỗi (sequence).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AutoShape 2"/>
          <p:cNvSpPr/>
          <p:nvPr/>
        </p:nvSpPr>
        <p:spPr>
          <a:xfrm flipV="1">
            <a:off x="266" y="1392293"/>
            <a:ext cx="18287734" cy="57150"/>
          </a:xfrm>
          <a:prstGeom prst="line">
            <a:avLst/>
          </a:prstGeom>
          <a:ln w="114300" cap="flat">
            <a:solidFill>
              <a:srgbClr val="9FC3D0"/>
            </a:solidFill>
            <a:prstDash val="solid"/>
            <a:headEnd type="none" w="sm" len="sm"/>
            <a:tailEnd type="none" w="sm" len="sm"/>
          </a:ln>
        </p:spPr>
      </p:sp>
      <p:grpSp>
        <p:nvGrpSpPr>
          <p:cNvPr id="3" name="Group 3"/>
          <p:cNvGrpSpPr/>
          <p:nvPr/>
        </p:nvGrpSpPr>
        <p:grpSpPr>
          <a:xfrm>
            <a:off x="-85725" y="1448752"/>
            <a:ext cx="11846243" cy="6569393"/>
            <a:chOff x="0" y="0"/>
            <a:chExt cx="15794990" cy="8759190"/>
          </a:xfrm>
        </p:grpSpPr>
        <p:sp>
          <p:nvSpPr>
            <p:cNvPr id="4" name="Freeform 4"/>
            <p:cNvSpPr/>
            <p:nvPr/>
          </p:nvSpPr>
          <p:spPr>
            <a:xfrm>
              <a:off x="49530" y="48260"/>
              <a:ext cx="15694659" cy="8682990"/>
            </a:xfrm>
            <a:custGeom>
              <a:avLst/>
              <a:gdLst/>
              <a:ahLst/>
              <a:cxnLst/>
              <a:rect l="l" t="t" r="r" b="b"/>
              <a:pathLst>
                <a:path w="15694659" h="8682990">
                  <a:moveTo>
                    <a:pt x="115570" y="29210"/>
                  </a:moveTo>
                  <a:cubicBezTo>
                    <a:pt x="257810" y="229870"/>
                    <a:pt x="334010" y="299720"/>
                    <a:pt x="416560" y="368300"/>
                  </a:cubicBezTo>
                  <a:cubicBezTo>
                    <a:pt x="515620" y="453390"/>
                    <a:pt x="652780" y="552450"/>
                    <a:pt x="765810" y="629920"/>
                  </a:cubicBezTo>
                  <a:cubicBezTo>
                    <a:pt x="866140" y="697230"/>
                    <a:pt x="938530" y="741680"/>
                    <a:pt x="1057910" y="810260"/>
                  </a:cubicBezTo>
                  <a:cubicBezTo>
                    <a:pt x="1238250" y="914400"/>
                    <a:pt x="1541780" y="1062990"/>
                    <a:pt x="1746250" y="1181100"/>
                  </a:cubicBezTo>
                  <a:cubicBezTo>
                    <a:pt x="1917700" y="1280160"/>
                    <a:pt x="2043430" y="1372870"/>
                    <a:pt x="2209800" y="1466850"/>
                  </a:cubicBezTo>
                  <a:cubicBezTo>
                    <a:pt x="2392680" y="1569720"/>
                    <a:pt x="2608580" y="1659890"/>
                    <a:pt x="2799080" y="1770380"/>
                  </a:cubicBezTo>
                  <a:cubicBezTo>
                    <a:pt x="2989580" y="1880870"/>
                    <a:pt x="3191510" y="2029460"/>
                    <a:pt x="3354070" y="2125980"/>
                  </a:cubicBezTo>
                  <a:cubicBezTo>
                    <a:pt x="3475990" y="2198370"/>
                    <a:pt x="3557270" y="2233930"/>
                    <a:pt x="3681730" y="2305050"/>
                  </a:cubicBezTo>
                  <a:cubicBezTo>
                    <a:pt x="3851910" y="2402840"/>
                    <a:pt x="4128770" y="2579370"/>
                    <a:pt x="4277360" y="2665730"/>
                  </a:cubicBezTo>
                  <a:cubicBezTo>
                    <a:pt x="4364990" y="2715260"/>
                    <a:pt x="4420870" y="2749550"/>
                    <a:pt x="4486910" y="2780030"/>
                  </a:cubicBezTo>
                  <a:cubicBezTo>
                    <a:pt x="4544060" y="2805430"/>
                    <a:pt x="4606290" y="2818130"/>
                    <a:pt x="4652010" y="2838450"/>
                  </a:cubicBezTo>
                  <a:cubicBezTo>
                    <a:pt x="4685030" y="2853690"/>
                    <a:pt x="4700270" y="2865120"/>
                    <a:pt x="4735830" y="2886710"/>
                  </a:cubicBezTo>
                  <a:cubicBezTo>
                    <a:pt x="4801870" y="2927350"/>
                    <a:pt x="4906010" y="3003550"/>
                    <a:pt x="5008880" y="3067050"/>
                  </a:cubicBezTo>
                  <a:cubicBezTo>
                    <a:pt x="5135880" y="3144520"/>
                    <a:pt x="5321300" y="3232150"/>
                    <a:pt x="5447030" y="3313430"/>
                  </a:cubicBezTo>
                  <a:cubicBezTo>
                    <a:pt x="5548630" y="3378200"/>
                    <a:pt x="5609590" y="3441700"/>
                    <a:pt x="5709920" y="3505200"/>
                  </a:cubicBezTo>
                  <a:cubicBezTo>
                    <a:pt x="5833110" y="3581400"/>
                    <a:pt x="5998210" y="3649980"/>
                    <a:pt x="6135370" y="3728720"/>
                  </a:cubicBezTo>
                  <a:cubicBezTo>
                    <a:pt x="6268720" y="3804920"/>
                    <a:pt x="6395720" y="3882390"/>
                    <a:pt x="6521450" y="3966210"/>
                  </a:cubicBezTo>
                  <a:cubicBezTo>
                    <a:pt x="6644640" y="4048760"/>
                    <a:pt x="6742430" y="4114800"/>
                    <a:pt x="6883400" y="4224020"/>
                  </a:cubicBezTo>
                  <a:cubicBezTo>
                    <a:pt x="7099300" y="4392930"/>
                    <a:pt x="7484110" y="4730750"/>
                    <a:pt x="7673340" y="4893310"/>
                  </a:cubicBezTo>
                  <a:cubicBezTo>
                    <a:pt x="7780020" y="4986020"/>
                    <a:pt x="7839710" y="5033010"/>
                    <a:pt x="7923530" y="5111750"/>
                  </a:cubicBezTo>
                  <a:cubicBezTo>
                    <a:pt x="8014970" y="5196840"/>
                    <a:pt x="8087360" y="5280660"/>
                    <a:pt x="8197850" y="5387340"/>
                  </a:cubicBezTo>
                  <a:cubicBezTo>
                    <a:pt x="8360410" y="5543550"/>
                    <a:pt x="8608060" y="5773420"/>
                    <a:pt x="8807450" y="5955030"/>
                  </a:cubicBezTo>
                  <a:cubicBezTo>
                    <a:pt x="8994140" y="6123940"/>
                    <a:pt x="9156700" y="6267450"/>
                    <a:pt x="9358630" y="6440170"/>
                  </a:cubicBezTo>
                  <a:cubicBezTo>
                    <a:pt x="9599930" y="6647180"/>
                    <a:pt x="9906000" y="6904990"/>
                    <a:pt x="10161270" y="7110730"/>
                  </a:cubicBezTo>
                  <a:cubicBezTo>
                    <a:pt x="10388600" y="7292340"/>
                    <a:pt x="10657840" y="7503160"/>
                    <a:pt x="10811510" y="7613650"/>
                  </a:cubicBezTo>
                  <a:cubicBezTo>
                    <a:pt x="10892790" y="7673340"/>
                    <a:pt x="10924540" y="7693660"/>
                    <a:pt x="11003280" y="7743190"/>
                  </a:cubicBezTo>
                  <a:cubicBezTo>
                    <a:pt x="11120120" y="7816850"/>
                    <a:pt x="11275060" y="7912100"/>
                    <a:pt x="11446510" y="8003540"/>
                  </a:cubicBezTo>
                  <a:cubicBezTo>
                    <a:pt x="11672570" y="8122920"/>
                    <a:pt x="12098020" y="8318500"/>
                    <a:pt x="12250420" y="8382000"/>
                  </a:cubicBezTo>
                  <a:cubicBezTo>
                    <a:pt x="12310110" y="8406130"/>
                    <a:pt x="12327890" y="8413750"/>
                    <a:pt x="12377420" y="8427720"/>
                  </a:cubicBezTo>
                  <a:cubicBezTo>
                    <a:pt x="12444730" y="8444230"/>
                    <a:pt x="12538710" y="8455660"/>
                    <a:pt x="12622530" y="8467090"/>
                  </a:cubicBezTo>
                  <a:cubicBezTo>
                    <a:pt x="12710160" y="8479790"/>
                    <a:pt x="12776200" y="8489950"/>
                    <a:pt x="12893040" y="8496300"/>
                  </a:cubicBezTo>
                  <a:cubicBezTo>
                    <a:pt x="13108940" y="8509000"/>
                    <a:pt x="13633450" y="8487410"/>
                    <a:pt x="13813790" y="8497570"/>
                  </a:cubicBezTo>
                  <a:cubicBezTo>
                    <a:pt x="13889990" y="8502650"/>
                    <a:pt x="13909040" y="8512810"/>
                    <a:pt x="13973809" y="8517890"/>
                  </a:cubicBezTo>
                  <a:cubicBezTo>
                    <a:pt x="14077950" y="8525510"/>
                    <a:pt x="14204950" y="8528050"/>
                    <a:pt x="14376400" y="8531860"/>
                  </a:cubicBezTo>
                  <a:cubicBezTo>
                    <a:pt x="14677390" y="8536940"/>
                    <a:pt x="15488920" y="8496300"/>
                    <a:pt x="15629890" y="8531860"/>
                  </a:cubicBezTo>
                  <a:cubicBezTo>
                    <a:pt x="15661640" y="8539480"/>
                    <a:pt x="15673070" y="8547100"/>
                    <a:pt x="15683231" y="8559800"/>
                  </a:cubicBezTo>
                  <a:cubicBezTo>
                    <a:pt x="15692120" y="8571230"/>
                    <a:pt x="15694659" y="8586470"/>
                    <a:pt x="15694659" y="8599170"/>
                  </a:cubicBezTo>
                  <a:cubicBezTo>
                    <a:pt x="15693390" y="8611870"/>
                    <a:pt x="15688309" y="8628380"/>
                    <a:pt x="15679420" y="8637270"/>
                  </a:cubicBezTo>
                  <a:cubicBezTo>
                    <a:pt x="15666720" y="8649970"/>
                    <a:pt x="15641320" y="8661400"/>
                    <a:pt x="15623540" y="8660130"/>
                  </a:cubicBezTo>
                  <a:cubicBezTo>
                    <a:pt x="15605759" y="8657590"/>
                    <a:pt x="15581631" y="8642350"/>
                    <a:pt x="15572740" y="8625840"/>
                  </a:cubicBezTo>
                  <a:cubicBezTo>
                    <a:pt x="15565120" y="8610600"/>
                    <a:pt x="15565120" y="8581390"/>
                    <a:pt x="15572740" y="8566150"/>
                  </a:cubicBezTo>
                  <a:cubicBezTo>
                    <a:pt x="15581631" y="8549640"/>
                    <a:pt x="15605759" y="8534400"/>
                    <a:pt x="15623540" y="8531860"/>
                  </a:cubicBezTo>
                  <a:cubicBezTo>
                    <a:pt x="15641320" y="8530590"/>
                    <a:pt x="15667990" y="8540750"/>
                    <a:pt x="15679420" y="8554720"/>
                  </a:cubicBezTo>
                  <a:cubicBezTo>
                    <a:pt x="15690850" y="8567420"/>
                    <a:pt x="15694659" y="8596630"/>
                    <a:pt x="15692120" y="8613140"/>
                  </a:cubicBezTo>
                  <a:cubicBezTo>
                    <a:pt x="15689581" y="8627110"/>
                    <a:pt x="15679420" y="8639810"/>
                    <a:pt x="15669259" y="8647430"/>
                  </a:cubicBezTo>
                  <a:cubicBezTo>
                    <a:pt x="15659100" y="8655050"/>
                    <a:pt x="15652750" y="8656320"/>
                    <a:pt x="15629890" y="8660130"/>
                  </a:cubicBezTo>
                  <a:cubicBezTo>
                    <a:pt x="15494000" y="8682990"/>
                    <a:pt x="14630400" y="8660130"/>
                    <a:pt x="14166850" y="8656320"/>
                  </a:cubicBezTo>
                  <a:cubicBezTo>
                    <a:pt x="13746481" y="8651240"/>
                    <a:pt x="13190220" y="8646160"/>
                    <a:pt x="12967970" y="8636000"/>
                  </a:cubicBezTo>
                  <a:cubicBezTo>
                    <a:pt x="12881610" y="8630920"/>
                    <a:pt x="12861290" y="8630920"/>
                    <a:pt x="12787630" y="8620760"/>
                  </a:cubicBezTo>
                  <a:cubicBezTo>
                    <a:pt x="12670790" y="8605520"/>
                    <a:pt x="12486640" y="8581390"/>
                    <a:pt x="12336780" y="8535670"/>
                  </a:cubicBezTo>
                  <a:cubicBezTo>
                    <a:pt x="12178030" y="8487410"/>
                    <a:pt x="12019280" y="8402320"/>
                    <a:pt x="11861800" y="8329930"/>
                  </a:cubicBezTo>
                  <a:cubicBezTo>
                    <a:pt x="11704320" y="8257540"/>
                    <a:pt x="11544300" y="8183880"/>
                    <a:pt x="11389360" y="8102600"/>
                  </a:cubicBezTo>
                  <a:cubicBezTo>
                    <a:pt x="11235690" y="8020050"/>
                    <a:pt x="11057890" y="7912100"/>
                    <a:pt x="10939780" y="7838440"/>
                  </a:cubicBezTo>
                  <a:cubicBezTo>
                    <a:pt x="10859770" y="7787640"/>
                    <a:pt x="10825480" y="7766050"/>
                    <a:pt x="10742930" y="7705090"/>
                  </a:cubicBezTo>
                  <a:cubicBezTo>
                    <a:pt x="10586720" y="7592060"/>
                    <a:pt x="10316210" y="7381240"/>
                    <a:pt x="10088880" y="7198360"/>
                  </a:cubicBezTo>
                  <a:cubicBezTo>
                    <a:pt x="9832340" y="6991350"/>
                    <a:pt x="9525000" y="6733540"/>
                    <a:pt x="9283700" y="6526530"/>
                  </a:cubicBezTo>
                  <a:cubicBezTo>
                    <a:pt x="9079230" y="6351270"/>
                    <a:pt x="8916670" y="6207760"/>
                    <a:pt x="8728710" y="6037580"/>
                  </a:cubicBezTo>
                  <a:cubicBezTo>
                    <a:pt x="8528050" y="5855970"/>
                    <a:pt x="8277860" y="5624830"/>
                    <a:pt x="8116570" y="5468620"/>
                  </a:cubicBezTo>
                  <a:cubicBezTo>
                    <a:pt x="8007350" y="5363210"/>
                    <a:pt x="7969250" y="5311140"/>
                    <a:pt x="7847330" y="5198110"/>
                  </a:cubicBezTo>
                  <a:cubicBezTo>
                    <a:pt x="7618730" y="4986020"/>
                    <a:pt x="7112000" y="4547870"/>
                    <a:pt x="6817360" y="4323080"/>
                  </a:cubicBezTo>
                  <a:cubicBezTo>
                    <a:pt x="6611620" y="4165600"/>
                    <a:pt x="6405880" y="4034790"/>
                    <a:pt x="6269990" y="3950970"/>
                  </a:cubicBezTo>
                  <a:cubicBezTo>
                    <a:pt x="6191250" y="3902710"/>
                    <a:pt x="6158230" y="3886200"/>
                    <a:pt x="6082030" y="3846830"/>
                  </a:cubicBezTo>
                  <a:cubicBezTo>
                    <a:pt x="5963920" y="3787140"/>
                    <a:pt x="5755640" y="3709670"/>
                    <a:pt x="5631180" y="3636010"/>
                  </a:cubicBezTo>
                  <a:cubicBezTo>
                    <a:pt x="5532120" y="3577590"/>
                    <a:pt x="5478780" y="3520440"/>
                    <a:pt x="5380990" y="3455670"/>
                  </a:cubicBezTo>
                  <a:cubicBezTo>
                    <a:pt x="5253990" y="3371850"/>
                    <a:pt x="5068570" y="3270250"/>
                    <a:pt x="4930140" y="3181350"/>
                  </a:cubicBezTo>
                  <a:cubicBezTo>
                    <a:pt x="4808220" y="3103880"/>
                    <a:pt x="4690110" y="3004820"/>
                    <a:pt x="4594860" y="2954020"/>
                  </a:cubicBezTo>
                  <a:cubicBezTo>
                    <a:pt x="4531360" y="2919730"/>
                    <a:pt x="4500880" y="2922270"/>
                    <a:pt x="4425950" y="2884170"/>
                  </a:cubicBezTo>
                  <a:cubicBezTo>
                    <a:pt x="4255770" y="2799080"/>
                    <a:pt x="3839210" y="2527300"/>
                    <a:pt x="3628390" y="2406650"/>
                  </a:cubicBezTo>
                  <a:cubicBezTo>
                    <a:pt x="3492500" y="2327910"/>
                    <a:pt x="3413760" y="2294890"/>
                    <a:pt x="3289300" y="2219960"/>
                  </a:cubicBezTo>
                  <a:cubicBezTo>
                    <a:pt x="3126740" y="2124710"/>
                    <a:pt x="2932430" y="1979930"/>
                    <a:pt x="2744470" y="1870710"/>
                  </a:cubicBezTo>
                  <a:cubicBezTo>
                    <a:pt x="2552700" y="1760220"/>
                    <a:pt x="2331720" y="1667510"/>
                    <a:pt x="2148840" y="1563370"/>
                  </a:cubicBezTo>
                  <a:cubicBezTo>
                    <a:pt x="1985010" y="1470660"/>
                    <a:pt x="1863090" y="1381760"/>
                    <a:pt x="1694180" y="1283970"/>
                  </a:cubicBezTo>
                  <a:cubicBezTo>
                    <a:pt x="1488440" y="1164590"/>
                    <a:pt x="1178560" y="1013460"/>
                    <a:pt x="995680" y="908050"/>
                  </a:cubicBezTo>
                  <a:cubicBezTo>
                    <a:pt x="873760" y="838200"/>
                    <a:pt x="798830" y="793750"/>
                    <a:pt x="694690" y="723900"/>
                  </a:cubicBezTo>
                  <a:cubicBezTo>
                    <a:pt x="579120" y="645160"/>
                    <a:pt x="441960" y="547370"/>
                    <a:pt x="336550" y="458470"/>
                  </a:cubicBezTo>
                  <a:cubicBezTo>
                    <a:pt x="247650" y="383540"/>
                    <a:pt x="160020" y="302260"/>
                    <a:pt x="102870" y="234950"/>
                  </a:cubicBezTo>
                  <a:cubicBezTo>
                    <a:pt x="62230" y="185420"/>
                    <a:pt x="25400" y="133350"/>
                    <a:pt x="11430" y="99060"/>
                  </a:cubicBezTo>
                  <a:cubicBezTo>
                    <a:pt x="3810" y="81280"/>
                    <a:pt x="0" y="68580"/>
                    <a:pt x="1270" y="55880"/>
                  </a:cubicBezTo>
                  <a:cubicBezTo>
                    <a:pt x="1270" y="45720"/>
                    <a:pt x="5080" y="35560"/>
                    <a:pt x="11430" y="27940"/>
                  </a:cubicBezTo>
                  <a:cubicBezTo>
                    <a:pt x="20320" y="17780"/>
                    <a:pt x="35560" y="6350"/>
                    <a:pt x="49530" y="2540"/>
                  </a:cubicBezTo>
                  <a:cubicBezTo>
                    <a:pt x="62230" y="0"/>
                    <a:pt x="81280" y="3810"/>
                    <a:pt x="92710" y="8890"/>
                  </a:cubicBezTo>
                  <a:cubicBezTo>
                    <a:pt x="102870" y="13970"/>
                    <a:pt x="115570" y="29210"/>
                    <a:pt x="115570" y="29210"/>
                  </a:cubicBezTo>
                </a:path>
              </a:pathLst>
            </a:custGeom>
            <a:solidFill>
              <a:srgbClr val="F6F3EB"/>
            </a:solidFill>
            <a:ln cap="sq">
              <a:noFill/>
              <a:prstDash val="solid"/>
              <a:miter/>
            </a:ln>
          </p:spPr>
        </p:sp>
      </p:grpSp>
      <p:grpSp>
        <p:nvGrpSpPr>
          <p:cNvPr id="5" name="Group 5"/>
          <p:cNvGrpSpPr/>
          <p:nvPr/>
        </p:nvGrpSpPr>
        <p:grpSpPr>
          <a:xfrm>
            <a:off x="8393430" y="5552122"/>
            <a:ext cx="4017645" cy="2301240"/>
            <a:chOff x="0" y="0"/>
            <a:chExt cx="5356860" cy="3068320"/>
          </a:xfrm>
        </p:grpSpPr>
        <p:sp>
          <p:nvSpPr>
            <p:cNvPr id="6" name="Freeform 6"/>
            <p:cNvSpPr/>
            <p:nvPr/>
          </p:nvSpPr>
          <p:spPr>
            <a:xfrm>
              <a:off x="41910" y="46990"/>
              <a:ext cx="5265420" cy="2974340"/>
            </a:xfrm>
            <a:custGeom>
              <a:avLst/>
              <a:gdLst/>
              <a:ahLst/>
              <a:cxnLst/>
              <a:rect l="l" t="t" r="r" b="b"/>
              <a:pathLst>
                <a:path w="5265420" h="2974340">
                  <a:moveTo>
                    <a:pt x="4591050" y="2527300"/>
                  </a:moveTo>
                  <a:cubicBezTo>
                    <a:pt x="3921760" y="2754630"/>
                    <a:pt x="3816350" y="2776220"/>
                    <a:pt x="3691890" y="2804160"/>
                  </a:cubicBezTo>
                  <a:cubicBezTo>
                    <a:pt x="3558540" y="2833370"/>
                    <a:pt x="3423920" y="2865120"/>
                    <a:pt x="3280410" y="2886710"/>
                  </a:cubicBezTo>
                  <a:cubicBezTo>
                    <a:pt x="3126740" y="2909570"/>
                    <a:pt x="2966720" y="2924810"/>
                    <a:pt x="2799080" y="2937510"/>
                  </a:cubicBezTo>
                  <a:cubicBezTo>
                    <a:pt x="2618740" y="2950210"/>
                    <a:pt x="2453640" y="2952750"/>
                    <a:pt x="2231390" y="2957830"/>
                  </a:cubicBezTo>
                  <a:cubicBezTo>
                    <a:pt x="1915160" y="2965450"/>
                    <a:pt x="1375410" y="2974340"/>
                    <a:pt x="1084580" y="2970530"/>
                  </a:cubicBezTo>
                  <a:cubicBezTo>
                    <a:pt x="906780" y="2969260"/>
                    <a:pt x="805180" y="2967990"/>
                    <a:pt x="655320" y="2956560"/>
                  </a:cubicBezTo>
                  <a:cubicBezTo>
                    <a:pt x="491490" y="2945130"/>
                    <a:pt x="237490" y="2936240"/>
                    <a:pt x="139700" y="2899410"/>
                  </a:cubicBezTo>
                  <a:cubicBezTo>
                    <a:pt x="93980" y="2881630"/>
                    <a:pt x="72390" y="2863850"/>
                    <a:pt x="50800" y="2834640"/>
                  </a:cubicBezTo>
                  <a:cubicBezTo>
                    <a:pt x="26670" y="2804160"/>
                    <a:pt x="16510" y="2758440"/>
                    <a:pt x="8890" y="2712720"/>
                  </a:cubicBezTo>
                  <a:cubicBezTo>
                    <a:pt x="0" y="2656840"/>
                    <a:pt x="6350" y="2585720"/>
                    <a:pt x="13970" y="2519680"/>
                  </a:cubicBezTo>
                  <a:cubicBezTo>
                    <a:pt x="22860" y="2447290"/>
                    <a:pt x="35560" y="2372360"/>
                    <a:pt x="64770" y="2296160"/>
                  </a:cubicBezTo>
                  <a:cubicBezTo>
                    <a:pt x="97790" y="2208530"/>
                    <a:pt x="147320" y="2110740"/>
                    <a:pt x="212090" y="2025650"/>
                  </a:cubicBezTo>
                  <a:cubicBezTo>
                    <a:pt x="283210" y="1932940"/>
                    <a:pt x="378460" y="1851660"/>
                    <a:pt x="480060" y="1767840"/>
                  </a:cubicBezTo>
                  <a:cubicBezTo>
                    <a:pt x="593090" y="1673860"/>
                    <a:pt x="726440" y="1583690"/>
                    <a:pt x="867410" y="1493520"/>
                  </a:cubicBezTo>
                  <a:cubicBezTo>
                    <a:pt x="1023620" y="1391920"/>
                    <a:pt x="1196340" y="1290320"/>
                    <a:pt x="1380490" y="1195070"/>
                  </a:cubicBezTo>
                  <a:cubicBezTo>
                    <a:pt x="1583690" y="1087120"/>
                    <a:pt x="1813560" y="980440"/>
                    <a:pt x="2039620" y="885190"/>
                  </a:cubicBezTo>
                  <a:cubicBezTo>
                    <a:pt x="2268220" y="788670"/>
                    <a:pt x="2506980" y="699770"/>
                    <a:pt x="2743200" y="617220"/>
                  </a:cubicBezTo>
                  <a:cubicBezTo>
                    <a:pt x="2978150" y="537210"/>
                    <a:pt x="3191510" y="473710"/>
                    <a:pt x="3453130" y="397510"/>
                  </a:cubicBezTo>
                  <a:cubicBezTo>
                    <a:pt x="3769360" y="306070"/>
                    <a:pt x="4210050" y="180340"/>
                    <a:pt x="4508500" y="111760"/>
                  </a:cubicBezTo>
                  <a:cubicBezTo>
                    <a:pt x="4724400" y="62230"/>
                    <a:pt x="4947920" y="0"/>
                    <a:pt x="5072380" y="3810"/>
                  </a:cubicBezTo>
                  <a:cubicBezTo>
                    <a:pt x="5135880" y="6350"/>
                    <a:pt x="5181600" y="10160"/>
                    <a:pt x="5212080" y="39370"/>
                  </a:cubicBezTo>
                  <a:cubicBezTo>
                    <a:pt x="5246370" y="72390"/>
                    <a:pt x="5252720" y="153670"/>
                    <a:pt x="5260340" y="200660"/>
                  </a:cubicBezTo>
                  <a:cubicBezTo>
                    <a:pt x="5265420" y="237490"/>
                    <a:pt x="5265420" y="264160"/>
                    <a:pt x="5264150" y="298450"/>
                  </a:cubicBezTo>
                  <a:cubicBezTo>
                    <a:pt x="5262880" y="337820"/>
                    <a:pt x="5261610" y="381000"/>
                    <a:pt x="5248910" y="425450"/>
                  </a:cubicBezTo>
                  <a:cubicBezTo>
                    <a:pt x="5234940" y="476250"/>
                    <a:pt x="5204460" y="532130"/>
                    <a:pt x="5173980" y="582930"/>
                  </a:cubicBezTo>
                  <a:cubicBezTo>
                    <a:pt x="5143500" y="637540"/>
                    <a:pt x="5106670" y="690880"/>
                    <a:pt x="5063490" y="740410"/>
                  </a:cubicBezTo>
                  <a:cubicBezTo>
                    <a:pt x="5017770" y="793750"/>
                    <a:pt x="4961890" y="842010"/>
                    <a:pt x="4904740" y="889000"/>
                  </a:cubicBezTo>
                  <a:cubicBezTo>
                    <a:pt x="4845050" y="938530"/>
                    <a:pt x="4782820" y="985520"/>
                    <a:pt x="4714240" y="1027430"/>
                  </a:cubicBezTo>
                  <a:cubicBezTo>
                    <a:pt x="4640580" y="1071880"/>
                    <a:pt x="4559300" y="1115060"/>
                    <a:pt x="4475480" y="1149350"/>
                  </a:cubicBezTo>
                  <a:cubicBezTo>
                    <a:pt x="4389120" y="1184910"/>
                    <a:pt x="4297680" y="1209040"/>
                    <a:pt x="4202430" y="1233170"/>
                  </a:cubicBezTo>
                  <a:cubicBezTo>
                    <a:pt x="4102100" y="1258570"/>
                    <a:pt x="3997960" y="1282700"/>
                    <a:pt x="3888740" y="1297940"/>
                  </a:cubicBezTo>
                  <a:cubicBezTo>
                    <a:pt x="3773170" y="1314450"/>
                    <a:pt x="3651250" y="1322070"/>
                    <a:pt x="3524250" y="1325880"/>
                  </a:cubicBezTo>
                  <a:cubicBezTo>
                    <a:pt x="3387090" y="1330960"/>
                    <a:pt x="3242310" y="1330960"/>
                    <a:pt x="3096260" y="1322070"/>
                  </a:cubicBezTo>
                  <a:cubicBezTo>
                    <a:pt x="2942590" y="1314450"/>
                    <a:pt x="2804160" y="1294130"/>
                    <a:pt x="2623820" y="1275080"/>
                  </a:cubicBezTo>
                  <a:cubicBezTo>
                    <a:pt x="2382520" y="1250950"/>
                    <a:pt x="1871980" y="1212850"/>
                    <a:pt x="1779270" y="1187450"/>
                  </a:cubicBezTo>
                  <a:cubicBezTo>
                    <a:pt x="1760220" y="1182370"/>
                    <a:pt x="1755140" y="1181100"/>
                    <a:pt x="1746250" y="1173480"/>
                  </a:cubicBezTo>
                  <a:cubicBezTo>
                    <a:pt x="1738630" y="1164590"/>
                    <a:pt x="1731010" y="1151890"/>
                    <a:pt x="1729740" y="1140460"/>
                  </a:cubicBezTo>
                  <a:cubicBezTo>
                    <a:pt x="1727200" y="1129030"/>
                    <a:pt x="1729740" y="1115060"/>
                    <a:pt x="1734820" y="1104900"/>
                  </a:cubicBezTo>
                  <a:cubicBezTo>
                    <a:pt x="1739900" y="1094740"/>
                    <a:pt x="1751330" y="1084580"/>
                    <a:pt x="1761490" y="1079500"/>
                  </a:cubicBezTo>
                  <a:cubicBezTo>
                    <a:pt x="1771650" y="1074420"/>
                    <a:pt x="1785620" y="1071880"/>
                    <a:pt x="1798320" y="1074420"/>
                  </a:cubicBezTo>
                  <a:cubicBezTo>
                    <a:pt x="1812290" y="1079500"/>
                    <a:pt x="1832610" y="1094740"/>
                    <a:pt x="1838960" y="1109980"/>
                  </a:cubicBezTo>
                  <a:cubicBezTo>
                    <a:pt x="1845310" y="1123950"/>
                    <a:pt x="1842770" y="1149350"/>
                    <a:pt x="1833880" y="1163320"/>
                  </a:cubicBezTo>
                  <a:cubicBezTo>
                    <a:pt x="1824990" y="1176020"/>
                    <a:pt x="1800860" y="1187450"/>
                    <a:pt x="1785620" y="1188720"/>
                  </a:cubicBezTo>
                  <a:cubicBezTo>
                    <a:pt x="1774190" y="1189990"/>
                    <a:pt x="1760220" y="1184910"/>
                    <a:pt x="1751330" y="1177290"/>
                  </a:cubicBezTo>
                  <a:cubicBezTo>
                    <a:pt x="1739900" y="1167130"/>
                    <a:pt x="1728470" y="1143000"/>
                    <a:pt x="1728470" y="1127760"/>
                  </a:cubicBezTo>
                  <a:cubicBezTo>
                    <a:pt x="1728470" y="1116330"/>
                    <a:pt x="1733550" y="1102360"/>
                    <a:pt x="1742440" y="1093470"/>
                  </a:cubicBezTo>
                  <a:cubicBezTo>
                    <a:pt x="1752600" y="1083310"/>
                    <a:pt x="1762760" y="1078230"/>
                    <a:pt x="1791970" y="1074420"/>
                  </a:cubicBezTo>
                  <a:cubicBezTo>
                    <a:pt x="1932940" y="1054100"/>
                    <a:pt x="2782570" y="1189990"/>
                    <a:pt x="3096260" y="1206500"/>
                  </a:cubicBezTo>
                  <a:cubicBezTo>
                    <a:pt x="3275330" y="1216660"/>
                    <a:pt x="3382010" y="1215390"/>
                    <a:pt x="3515360" y="1210310"/>
                  </a:cubicBezTo>
                  <a:cubicBezTo>
                    <a:pt x="3637280" y="1206500"/>
                    <a:pt x="3754120" y="1200150"/>
                    <a:pt x="3865880" y="1183640"/>
                  </a:cubicBezTo>
                  <a:cubicBezTo>
                    <a:pt x="3971290" y="1169670"/>
                    <a:pt x="4072890" y="1145540"/>
                    <a:pt x="4168140" y="1120140"/>
                  </a:cubicBezTo>
                  <a:cubicBezTo>
                    <a:pt x="4257040" y="1098550"/>
                    <a:pt x="4342130" y="1075690"/>
                    <a:pt x="4422140" y="1043940"/>
                  </a:cubicBezTo>
                  <a:cubicBezTo>
                    <a:pt x="4499610" y="1012190"/>
                    <a:pt x="4574540" y="972820"/>
                    <a:pt x="4643120" y="930910"/>
                  </a:cubicBezTo>
                  <a:cubicBezTo>
                    <a:pt x="4707890" y="890270"/>
                    <a:pt x="4766310" y="844550"/>
                    <a:pt x="4820920" y="800100"/>
                  </a:cubicBezTo>
                  <a:cubicBezTo>
                    <a:pt x="4871720" y="758190"/>
                    <a:pt x="4921250" y="716280"/>
                    <a:pt x="4961890" y="669290"/>
                  </a:cubicBezTo>
                  <a:cubicBezTo>
                    <a:pt x="4998720" y="624840"/>
                    <a:pt x="5031740" y="574040"/>
                    <a:pt x="5058410" y="527050"/>
                  </a:cubicBezTo>
                  <a:cubicBezTo>
                    <a:pt x="5081270" y="486410"/>
                    <a:pt x="5104130" y="445770"/>
                    <a:pt x="5115560" y="406400"/>
                  </a:cubicBezTo>
                  <a:cubicBezTo>
                    <a:pt x="5125720" y="372110"/>
                    <a:pt x="5126990" y="336550"/>
                    <a:pt x="5128260" y="302260"/>
                  </a:cubicBezTo>
                  <a:cubicBezTo>
                    <a:pt x="5130800" y="271780"/>
                    <a:pt x="5133340" y="242570"/>
                    <a:pt x="5126990" y="212090"/>
                  </a:cubicBezTo>
                  <a:cubicBezTo>
                    <a:pt x="5120640" y="181610"/>
                    <a:pt x="5110480" y="135890"/>
                    <a:pt x="5088890" y="123190"/>
                  </a:cubicBezTo>
                  <a:cubicBezTo>
                    <a:pt x="5067300" y="110490"/>
                    <a:pt x="5041900" y="125730"/>
                    <a:pt x="5001260" y="132080"/>
                  </a:cubicBezTo>
                  <a:cubicBezTo>
                    <a:pt x="4908550" y="146050"/>
                    <a:pt x="4721860" y="179070"/>
                    <a:pt x="4537710" y="222250"/>
                  </a:cubicBezTo>
                  <a:cubicBezTo>
                    <a:pt x="4257040" y="288290"/>
                    <a:pt x="3801110" y="416560"/>
                    <a:pt x="3486150" y="508000"/>
                  </a:cubicBezTo>
                  <a:cubicBezTo>
                    <a:pt x="3228340" y="582930"/>
                    <a:pt x="3017520" y="645160"/>
                    <a:pt x="2785110" y="725170"/>
                  </a:cubicBezTo>
                  <a:cubicBezTo>
                    <a:pt x="2551430" y="806450"/>
                    <a:pt x="2313940" y="894080"/>
                    <a:pt x="2087880" y="990600"/>
                  </a:cubicBezTo>
                  <a:cubicBezTo>
                    <a:pt x="1865630" y="1084580"/>
                    <a:pt x="1639570" y="1189990"/>
                    <a:pt x="1438910" y="1295400"/>
                  </a:cubicBezTo>
                  <a:cubicBezTo>
                    <a:pt x="1257300" y="1389380"/>
                    <a:pt x="1088390" y="1489710"/>
                    <a:pt x="934720" y="1588770"/>
                  </a:cubicBezTo>
                  <a:cubicBezTo>
                    <a:pt x="798830" y="1675130"/>
                    <a:pt x="669290" y="1764030"/>
                    <a:pt x="561340" y="1852930"/>
                  </a:cubicBezTo>
                  <a:cubicBezTo>
                    <a:pt x="467360" y="1929130"/>
                    <a:pt x="381000" y="2001520"/>
                    <a:pt x="316230" y="2084070"/>
                  </a:cubicBezTo>
                  <a:cubicBezTo>
                    <a:pt x="257810" y="2159000"/>
                    <a:pt x="212090" y="2246630"/>
                    <a:pt x="181610" y="2324100"/>
                  </a:cubicBezTo>
                  <a:cubicBezTo>
                    <a:pt x="156210" y="2392680"/>
                    <a:pt x="144780" y="2459990"/>
                    <a:pt x="137160" y="2523490"/>
                  </a:cubicBezTo>
                  <a:cubicBezTo>
                    <a:pt x="130810" y="2579370"/>
                    <a:pt x="127000" y="2636520"/>
                    <a:pt x="132080" y="2683510"/>
                  </a:cubicBezTo>
                  <a:cubicBezTo>
                    <a:pt x="137160" y="2721610"/>
                    <a:pt x="130810" y="2759710"/>
                    <a:pt x="161290" y="2785110"/>
                  </a:cubicBezTo>
                  <a:cubicBezTo>
                    <a:pt x="227330" y="2842260"/>
                    <a:pt x="499110" y="2830830"/>
                    <a:pt x="659130" y="2842260"/>
                  </a:cubicBezTo>
                  <a:cubicBezTo>
                    <a:pt x="806450" y="2853690"/>
                    <a:pt x="908050" y="2853690"/>
                    <a:pt x="1083310" y="2856230"/>
                  </a:cubicBezTo>
                  <a:cubicBezTo>
                    <a:pt x="1372870" y="2858770"/>
                    <a:pt x="1912620" y="2849880"/>
                    <a:pt x="2226310" y="2842260"/>
                  </a:cubicBezTo>
                  <a:cubicBezTo>
                    <a:pt x="2447290" y="2837180"/>
                    <a:pt x="2608580" y="2834640"/>
                    <a:pt x="2787650" y="2820670"/>
                  </a:cubicBezTo>
                  <a:cubicBezTo>
                    <a:pt x="2951480" y="2809240"/>
                    <a:pt x="3106420" y="2795270"/>
                    <a:pt x="3257550" y="2771140"/>
                  </a:cubicBezTo>
                  <a:cubicBezTo>
                    <a:pt x="3398520" y="2749550"/>
                    <a:pt x="3533140" y="2717800"/>
                    <a:pt x="3662680" y="2688590"/>
                  </a:cubicBezTo>
                  <a:cubicBezTo>
                    <a:pt x="3785870" y="2661920"/>
                    <a:pt x="3887470" y="2641600"/>
                    <a:pt x="4015740" y="2602230"/>
                  </a:cubicBezTo>
                  <a:cubicBezTo>
                    <a:pt x="4179570" y="2553970"/>
                    <a:pt x="4479290" y="2413000"/>
                    <a:pt x="4559300" y="2407920"/>
                  </a:cubicBezTo>
                  <a:cubicBezTo>
                    <a:pt x="4582160" y="2406650"/>
                    <a:pt x="4591050" y="2410460"/>
                    <a:pt x="4602480" y="2418080"/>
                  </a:cubicBezTo>
                  <a:cubicBezTo>
                    <a:pt x="4613910" y="2425700"/>
                    <a:pt x="4625340" y="2440940"/>
                    <a:pt x="4627880" y="2453640"/>
                  </a:cubicBezTo>
                  <a:cubicBezTo>
                    <a:pt x="4631690" y="2467610"/>
                    <a:pt x="4630420" y="2485390"/>
                    <a:pt x="4624070" y="2498090"/>
                  </a:cubicBezTo>
                  <a:cubicBezTo>
                    <a:pt x="4617720" y="2509520"/>
                    <a:pt x="4591050" y="2527300"/>
                    <a:pt x="4591050" y="2527300"/>
                  </a:cubicBezTo>
                </a:path>
              </a:pathLst>
            </a:custGeom>
            <a:solidFill>
              <a:srgbClr val="F6F3EB"/>
            </a:solidFill>
            <a:ln cap="sq">
              <a:noFill/>
              <a:prstDash val="solid"/>
              <a:miter/>
            </a:ln>
          </p:spPr>
        </p:sp>
      </p:grpSp>
      <p:grpSp>
        <p:nvGrpSpPr>
          <p:cNvPr id="7" name="Group 7"/>
          <p:cNvGrpSpPr/>
          <p:nvPr/>
        </p:nvGrpSpPr>
        <p:grpSpPr>
          <a:xfrm>
            <a:off x="0" y="1449443"/>
            <a:ext cx="18288000" cy="8879093"/>
            <a:chOff x="0" y="0"/>
            <a:chExt cx="4816593" cy="2338527"/>
          </a:xfrm>
        </p:grpSpPr>
        <p:sp>
          <p:nvSpPr>
            <p:cNvPr id="8" name="Freeform 8"/>
            <p:cNvSpPr/>
            <p:nvPr/>
          </p:nvSpPr>
          <p:spPr>
            <a:xfrm>
              <a:off x="0" y="0"/>
              <a:ext cx="4816592" cy="2338527"/>
            </a:xfrm>
            <a:custGeom>
              <a:avLst/>
              <a:gdLst/>
              <a:ahLst/>
              <a:cxnLst/>
              <a:rect l="l" t="t" r="r" b="b"/>
              <a:pathLst>
                <a:path w="4816592" h="2338527">
                  <a:moveTo>
                    <a:pt x="0" y="0"/>
                  </a:moveTo>
                  <a:lnTo>
                    <a:pt x="4816592" y="0"/>
                  </a:lnTo>
                  <a:lnTo>
                    <a:pt x="4816592" y="2338527"/>
                  </a:lnTo>
                  <a:lnTo>
                    <a:pt x="0" y="2338527"/>
                  </a:lnTo>
                  <a:close/>
                </a:path>
              </a:pathLst>
            </a:custGeom>
            <a:solidFill>
              <a:srgbClr val="FBFDFB"/>
            </a:solidFill>
          </p:spPr>
        </p:sp>
        <p:sp>
          <p:nvSpPr>
            <p:cNvPr id="9" name="TextBox 9"/>
            <p:cNvSpPr txBox="1"/>
            <p:nvPr/>
          </p:nvSpPr>
          <p:spPr>
            <a:xfrm>
              <a:off x="0" y="-47625"/>
              <a:ext cx="4816593" cy="2386152"/>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47530" y="2124365"/>
            <a:ext cx="18583059" cy="8322562"/>
          </a:xfrm>
          <a:custGeom>
            <a:avLst/>
            <a:gdLst/>
            <a:ahLst/>
            <a:cxnLst/>
            <a:rect l="l" t="t" r="r" b="b"/>
            <a:pathLst>
              <a:path w="18583059" h="8322562">
                <a:moveTo>
                  <a:pt x="0" y="0"/>
                </a:moveTo>
                <a:lnTo>
                  <a:pt x="18583060" y="0"/>
                </a:lnTo>
                <a:lnTo>
                  <a:pt x="18583060" y="8322561"/>
                </a:lnTo>
                <a:lnTo>
                  <a:pt x="0" y="8322561"/>
                </a:lnTo>
                <a:lnTo>
                  <a:pt x="0" y="0"/>
                </a:lnTo>
                <a:close/>
              </a:path>
            </a:pathLst>
          </a:custGeom>
          <a:blipFill>
            <a:blip r:embed="rId2"/>
            <a:stretch>
              <a:fillRect t="-807" b="-807"/>
            </a:stretch>
          </a:blipFill>
        </p:spPr>
      </p:sp>
      <p:sp>
        <p:nvSpPr>
          <p:cNvPr id="11" name="TextBox 11"/>
          <p:cNvSpPr txBox="1"/>
          <p:nvPr/>
        </p:nvSpPr>
        <p:spPr>
          <a:xfrm>
            <a:off x="1028700" y="92076"/>
            <a:ext cx="17583890" cy="859402"/>
          </a:xfrm>
          <a:prstGeom prst="rect">
            <a:avLst/>
          </a:prstGeom>
        </p:spPr>
        <p:txBody>
          <a:bodyPr lIns="0" tIns="0" rIns="0" bIns="0" rtlCol="0" anchor="t">
            <a:spAutoFit/>
          </a:bodyPr>
          <a:lstStyle/>
          <a:p>
            <a:pPr>
              <a:lnSpc>
                <a:spcPts val="7560"/>
              </a:lnSpc>
            </a:pPr>
            <a:r>
              <a:rPr lang="en-US" sz="4400">
                <a:solidFill>
                  <a:srgbClr val="000000"/>
                </a:solidFill>
                <a:latin typeface="Alatsi Bold"/>
              </a:rPr>
              <a:t>3.3. TỐI ƯU HÓA MÔ HÌNH THÔNG QUA LAN TRUYỀN NGƯỢC</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AutoShape 2"/>
          <p:cNvSpPr/>
          <p:nvPr/>
        </p:nvSpPr>
        <p:spPr>
          <a:xfrm flipV="1">
            <a:off x="266" y="1392293"/>
            <a:ext cx="18287734" cy="57150"/>
          </a:xfrm>
          <a:prstGeom prst="line">
            <a:avLst/>
          </a:prstGeom>
          <a:ln w="114300" cap="flat">
            <a:solidFill>
              <a:srgbClr val="9FC3D0"/>
            </a:solidFill>
            <a:prstDash val="solid"/>
            <a:headEnd type="none" w="sm" len="sm"/>
            <a:tailEnd type="none" w="sm" len="sm"/>
          </a:ln>
        </p:spPr>
      </p:sp>
      <p:grpSp>
        <p:nvGrpSpPr>
          <p:cNvPr id="3" name="Group 3"/>
          <p:cNvGrpSpPr/>
          <p:nvPr/>
        </p:nvGrpSpPr>
        <p:grpSpPr>
          <a:xfrm>
            <a:off x="-85725" y="1448752"/>
            <a:ext cx="11846243" cy="6569393"/>
            <a:chOff x="0" y="0"/>
            <a:chExt cx="15794990" cy="8759190"/>
          </a:xfrm>
        </p:grpSpPr>
        <p:sp>
          <p:nvSpPr>
            <p:cNvPr id="4" name="Freeform 4"/>
            <p:cNvSpPr/>
            <p:nvPr/>
          </p:nvSpPr>
          <p:spPr>
            <a:xfrm>
              <a:off x="49530" y="48260"/>
              <a:ext cx="15694659" cy="8682990"/>
            </a:xfrm>
            <a:custGeom>
              <a:avLst/>
              <a:gdLst/>
              <a:ahLst/>
              <a:cxnLst/>
              <a:rect l="l" t="t" r="r" b="b"/>
              <a:pathLst>
                <a:path w="15694659" h="8682990">
                  <a:moveTo>
                    <a:pt x="115570" y="29210"/>
                  </a:moveTo>
                  <a:cubicBezTo>
                    <a:pt x="257810" y="229870"/>
                    <a:pt x="334010" y="299720"/>
                    <a:pt x="416560" y="368300"/>
                  </a:cubicBezTo>
                  <a:cubicBezTo>
                    <a:pt x="515620" y="453390"/>
                    <a:pt x="652780" y="552450"/>
                    <a:pt x="765810" y="629920"/>
                  </a:cubicBezTo>
                  <a:cubicBezTo>
                    <a:pt x="866140" y="697230"/>
                    <a:pt x="938530" y="741680"/>
                    <a:pt x="1057910" y="810260"/>
                  </a:cubicBezTo>
                  <a:cubicBezTo>
                    <a:pt x="1238250" y="914400"/>
                    <a:pt x="1541780" y="1062990"/>
                    <a:pt x="1746250" y="1181100"/>
                  </a:cubicBezTo>
                  <a:cubicBezTo>
                    <a:pt x="1917700" y="1280160"/>
                    <a:pt x="2043430" y="1372870"/>
                    <a:pt x="2209800" y="1466850"/>
                  </a:cubicBezTo>
                  <a:cubicBezTo>
                    <a:pt x="2392680" y="1569720"/>
                    <a:pt x="2608580" y="1659890"/>
                    <a:pt x="2799080" y="1770380"/>
                  </a:cubicBezTo>
                  <a:cubicBezTo>
                    <a:pt x="2989580" y="1880870"/>
                    <a:pt x="3191510" y="2029460"/>
                    <a:pt x="3354070" y="2125980"/>
                  </a:cubicBezTo>
                  <a:cubicBezTo>
                    <a:pt x="3475990" y="2198370"/>
                    <a:pt x="3557270" y="2233930"/>
                    <a:pt x="3681730" y="2305050"/>
                  </a:cubicBezTo>
                  <a:cubicBezTo>
                    <a:pt x="3851910" y="2402840"/>
                    <a:pt x="4128770" y="2579370"/>
                    <a:pt x="4277360" y="2665730"/>
                  </a:cubicBezTo>
                  <a:cubicBezTo>
                    <a:pt x="4364990" y="2715260"/>
                    <a:pt x="4420870" y="2749550"/>
                    <a:pt x="4486910" y="2780030"/>
                  </a:cubicBezTo>
                  <a:cubicBezTo>
                    <a:pt x="4544060" y="2805430"/>
                    <a:pt x="4606290" y="2818130"/>
                    <a:pt x="4652010" y="2838450"/>
                  </a:cubicBezTo>
                  <a:cubicBezTo>
                    <a:pt x="4685030" y="2853690"/>
                    <a:pt x="4700270" y="2865120"/>
                    <a:pt x="4735830" y="2886710"/>
                  </a:cubicBezTo>
                  <a:cubicBezTo>
                    <a:pt x="4801870" y="2927350"/>
                    <a:pt x="4906010" y="3003550"/>
                    <a:pt x="5008880" y="3067050"/>
                  </a:cubicBezTo>
                  <a:cubicBezTo>
                    <a:pt x="5135880" y="3144520"/>
                    <a:pt x="5321300" y="3232150"/>
                    <a:pt x="5447030" y="3313430"/>
                  </a:cubicBezTo>
                  <a:cubicBezTo>
                    <a:pt x="5548630" y="3378200"/>
                    <a:pt x="5609590" y="3441700"/>
                    <a:pt x="5709920" y="3505200"/>
                  </a:cubicBezTo>
                  <a:cubicBezTo>
                    <a:pt x="5833110" y="3581400"/>
                    <a:pt x="5998210" y="3649980"/>
                    <a:pt x="6135370" y="3728720"/>
                  </a:cubicBezTo>
                  <a:cubicBezTo>
                    <a:pt x="6268720" y="3804920"/>
                    <a:pt x="6395720" y="3882390"/>
                    <a:pt x="6521450" y="3966210"/>
                  </a:cubicBezTo>
                  <a:cubicBezTo>
                    <a:pt x="6644640" y="4048760"/>
                    <a:pt x="6742430" y="4114800"/>
                    <a:pt x="6883400" y="4224020"/>
                  </a:cubicBezTo>
                  <a:cubicBezTo>
                    <a:pt x="7099300" y="4392930"/>
                    <a:pt x="7484110" y="4730750"/>
                    <a:pt x="7673340" y="4893310"/>
                  </a:cubicBezTo>
                  <a:cubicBezTo>
                    <a:pt x="7780020" y="4986020"/>
                    <a:pt x="7839710" y="5033010"/>
                    <a:pt x="7923530" y="5111750"/>
                  </a:cubicBezTo>
                  <a:cubicBezTo>
                    <a:pt x="8014970" y="5196840"/>
                    <a:pt x="8087360" y="5280660"/>
                    <a:pt x="8197850" y="5387340"/>
                  </a:cubicBezTo>
                  <a:cubicBezTo>
                    <a:pt x="8360410" y="5543550"/>
                    <a:pt x="8608060" y="5773420"/>
                    <a:pt x="8807450" y="5955030"/>
                  </a:cubicBezTo>
                  <a:cubicBezTo>
                    <a:pt x="8994140" y="6123940"/>
                    <a:pt x="9156700" y="6267450"/>
                    <a:pt x="9358630" y="6440170"/>
                  </a:cubicBezTo>
                  <a:cubicBezTo>
                    <a:pt x="9599930" y="6647180"/>
                    <a:pt x="9906000" y="6904990"/>
                    <a:pt x="10161270" y="7110730"/>
                  </a:cubicBezTo>
                  <a:cubicBezTo>
                    <a:pt x="10388600" y="7292340"/>
                    <a:pt x="10657840" y="7503160"/>
                    <a:pt x="10811510" y="7613650"/>
                  </a:cubicBezTo>
                  <a:cubicBezTo>
                    <a:pt x="10892790" y="7673340"/>
                    <a:pt x="10924540" y="7693660"/>
                    <a:pt x="11003280" y="7743190"/>
                  </a:cubicBezTo>
                  <a:cubicBezTo>
                    <a:pt x="11120120" y="7816850"/>
                    <a:pt x="11275060" y="7912100"/>
                    <a:pt x="11446510" y="8003540"/>
                  </a:cubicBezTo>
                  <a:cubicBezTo>
                    <a:pt x="11672570" y="8122920"/>
                    <a:pt x="12098020" y="8318500"/>
                    <a:pt x="12250420" y="8382000"/>
                  </a:cubicBezTo>
                  <a:cubicBezTo>
                    <a:pt x="12310110" y="8406130"/>
                    <a:pt x="12327890" y="8413750"/>
                    <a:pt x="12377420" y="8427720"/>
                  </a:cubicBezTo>
                  <a:cubicBezTo>
                    <a:pt x="12444730" y="8444230"/>
                    <a:pt x="12538710" y="8455660"/>
                    <a:pt x="12622530" y="8467090"/>
                  </a:cubicBezTo>
                  <a:cubicBezTo>
                    <a:pt x="12710160" y="8479790"/>
                    <a:pt x="12776200" y="8489950"/>
                    <a:pt x="12893040" y="8496300"/>
                  </a:cubicBezTo>
                  <a:cubicBezTo>
                    <a:pt x="13108940" y="8509000"/>
                    <a:pt x="13633450" y="8487410"/>
                    <a:pt x="13813790" y="8497570"/>
                  </a:cubicBezTo>
                  <a:cubicBezTo>
                    <a:pt x="13889990" y="8502650"/>
                    <a:pt x="13909040" y="8512810"/>
                    <a:pt x="13973809" y="8517890"/>
                  </a:cubicBezTo>
                  <a:cubicBezTo>
                    <a:pt x="14077950" y="8525510"/>
                    <a:pt x="14204950" y="8528050"/>
                    <a:pt x="14376400" y="8531860"/>
                  </a:cubicBezTo>
                  <a:cubicBezTo>
                    <a:pt x="14677390" y="8536940"/>
                    <a:pt x="15488920" y="8496300"/>
                    <a:pt x="15629890" y="8531860"/>
                  </a:cubicBezTo>
                  <a:cubicBezTo>
                    <a:pt x="15661640" y="8539480"/>
                    <a:pt x="15673070" y="8547100"/>
                    <a:pt x="15683231" y="8559800"/>
                  </a:cubicBezTo>
                  <a:cubicBezTo>
                    <a:pt x="15692120" y="8571230"/>
                    <a:pt x="15694659" y="8586470"/>
                    <a:pt x="15694659" y="8599170"/>
                  </a:cubicBezTo>
                  <a:cubicBezTo>
                    <a:pt x="15693390" y="8611870"/>
                    <a:pt x="15688309" y="8628380"/>
                    <a:pt x="15679420" y="8637270"/>
                  </a:cubicBezTo>
                  <a:cubicBezTo>
                    <a:pt x="15666720" y="8649970"/>
                    <a:pt x="15641320" y="8661400"/>
                    <a:pt x="15623540" y="8660130"/>
                  </a:cubicBezTo>
                  <a:cubicBezTo>
                    <a:pt x="15605759" y="8657590"/>
                    <a:pt x="15581631" y="8642350"/>
                    <a:pt x="15572740" y="8625840"/>
                  </a:cubicBezTo>
                  <a:cubicBezTo>
                    <a:pt x="15565120" y="8610600"/>
                    <a:pt x="15565120" y="8581390"/>
                    <a:pt x="15572740" y="8566150"/>
                  </a:cubicBezTo>
                  <a:cubicBezTo>
                    <a:pt x="15581631" y="8549640"/>
                    <a:pt x="15605759" y="8534400"/>
                    <a:pt x="15623540" y="8531860"/>
                  </a:cubicBezTo>
                  <a:cubicBezTo>
                    <a:pt x="15641320" y="8530590"/>
                    <a:pt x="15667990" y="8540750"/>
                    <a:pt x="15679420" y="8554720"/>
                  </a:cubicBezTo>
                  <a:cubicBezTo>
                    <a:pt x="15690850" y="8567420"/>
                    <a:pt x="15694659" y="8596630"/>
                    <a:pt x="15692120" y="8613140"/>
                  </a:cubicBezTo>
                  <a:cubicBezTo>
                    <a:pt x="15689581" y="8627110"/>
                    <a:pt x="15679420" y="8639810"/>
                    <a:pt x="15669259" y="8647430"/>
                  </a:cubicBezTo>
                  <a:cubicBezTo>
                    <a:pt x="15659100" y="8655050"/>
                    <a:pt x="15652750" y="8656320"/>
                    <a:pt x="15629890" y="8660130"/>
                  </a:cubicBezTo>
                  <a:cubicBezTo>
                    <a:pt x="15494000" y="8682990"/>
                    <a:pt x="14630400" y="8660130"/>
                    <a:pt x="14166850" y="8656320"/>
                  </a:cubicBezTo>
                  <a:cubicBezTo>
                    <a:pt x="13746481" y="8651240"/>
                    <a:pt x="13190220" y="8646160"/>
                    <a:pt x="12967970" y="8636000"/>
                  </a:cubicBezTo>
                  <a:cubicBezTo>
                    <a:pt x="12881610" y="8630920"/>
                    <a:pt x="12861290" y="8630920"/>
                    <a:pt x="12787630" y="8620760"/>
                  </a:cubicBezTo>
                  <a:cubicBezTo>
                    <a:pt x="12670790" y="8605520"/>
                    <a:pt x="12486640" y="8581390"/>
                    <a:pt x="12336780" y="8535670"/>
                  </a:cubicBezTo>
                  <a:cubicBezTo>
                    <a:pt x="12178030" y="8487410"/>
                    <a:pt x="12019280" y="8402320"/>
                    <a:pt x="11861800" y="8329930"/>
                  </a:cubicBezTo>
                  <a:cubicBezTo>
                    <a:pt x="11704320" y="8257540"/>
                    <a:pt x="11544300" y="8183880"/>
                    <a:pt x="11389360" y="8102600"/>
                  </a:cubicBezTo>
                  <a:cubicBezTo>
                    <a:pt x="11235690" y="8020050"/>
                    <a:pt x="11057890" y="7912100"/>
                    <a:pt x="10939780" y="7838440"/>
                  </a:cubicBezTo>
                  <a:cubicBezTo>
                    <a:pt x="10859770" y="7787640"/>
                    <a:pt x="10825480" y="7766050"/>
                    <a:pt x="10742930" y="7705090"/>
                  </a:cubicBezTo>
                  <a:cubicBezTo>
                    <a:pt x="10586720" y="7592060"/>
                    <a:pt x="10316210" y="7381240"/>
                    <a:pt x="10088880" y="7198360"/>
                  </a:cubicBezTo>
                  <a:cubicBezTo>
                    <a:pt x="9832340" y="6991350"/>
                    <a:pt x="9525000" y="6733540"/>
                    <a:pt x="9283700" y="6526530"/>
                  </a:cubicBezTo>
                  <a:cubicBezTo>
                    <a:pt x="9079230" y="6351270"/>
                    <a:pt x="8916670" y="6207760"/>
                    <a:pt x="8728710" y="6037580"/>
                  </a:cubicBezTo>
                  <a:cubicBezTo>
                    <a:pt x="8528050" y="5855970"/>
                    <a:pt x="8277860" y="5624830"/>
                    <a:pt x="8116570" y="5468620"/>
                  </a:cubicBezTo>
                  <a:cubicBezTo>
                    <a:pt x="8007350" y="5363210"/>
                    <a:pt x="7969250" y="5311140"/>
                    <a:pt x="7847330" y="5198110"/>
                  </a:cubicBezTo>
                  <a:cubicBezTo>
                    <a:pt x="7618730" y="4986020"/>
                    <a:pt x="7112000" y="4547870"/>
                    <a:pt x="6817360" y="4323080"/>
                  </a:cubicBezTo>
                  <a:cubicBezTo>
                    <a:pt x="6611620" y="4165600"/>
                    <a:pt x="6405880" y="4034790"/>
                    <a:pt x="6269990" y="3950970"/>
                  </a:cubicBezTo>
                  <a:cubicBezTo>
                    <a:pt x="6191250" y="3902710"/>
                    <a:pt x="6158230" y="3886200"/>
                    <a:pt x="6082030" y="3846830"/>
                  </a:cubicBezTo>
                  <a:cubicBezTo>
                    <a:pt x="5963920" y="3787140"/>
                    <a:pt x="5755640" y="3709670"/>
                    <a:pt x="5631180" y="3636010"/>
                  </a:cubicBezTo>
                  <a:cubicBezTo>
                    <a:pt x="5532120" y="3577590"/>
                    <a:pt x="5478780" y="3520440"/>
                    <a:pt x="5380990" y="3455670"/>
                  </a:cubicBezTo>
                  <a:cubicBezTo>
                    <a:pt x="5253990" y="3371850"/>
                    <a:pt x="5068570" y="3270250"/>
                    <a:pt x="4930140" y="3181350"/>
                  </a:cubicBezTo>
                  <a:cubicBezTo>
                    <a:pt x="4808220" y="3103880"/>
                    <a:pt x="4690110" y="3004820"/>
                    <a:pt x="4594860" y="2954020"/>
                  </a:cubicBezTo>
                  <a:cubicBezTo>
                    <a:pt x="4531360" y="2919730"/>
                    <a:pt x="4500880" y="2922270"/>
                    <a:pt x="4425950" y="2884170"/>
                  </a:cubicBezTo>
                  <a:cubicBezTo>
                    <a:pt x="4255770" y="2799080"/>
                    <a:pt x="3839210" y="2527300"/>
                    <a:pt x="3628390" y="2406650"/>
                  </a:cubicBezTo>
                  <a:cubicBezTo>
                    <a:pt x="3492500" y="2327910"/>
                    <a:pt x="3413760" y="2294890"/>
                    <a:pt x="3289300" y="2219960"/>
                  </a:cubicBezTo>
                  <a:cubicBezTo>
                    <a:pt x="3126740" y="2124710"/>
                    <a:pt x="2932430" y="1979930"/>
                    <a:pt x="2744470" y="1870710"/>
                  </a:cubicBezTo>
                  <a:cubicBezTo>
                    <a:pt x="2552700" y="1760220"/>
                    <a:pt x="2331720" y="1667510"/>
                    <a:pt x="2148840" y="1563370"/>
                  </a:cubicBezTo>
                  <a:cubicBezTo>
                    <a:pt x="1985010" y="1470660"/>
                    <a:pt x="1863090" y="1381760"/>
                    <a:pt x="1694180" y="1283970"/>
                  </a:cubicBezTo>
                  <a:cubicBezTo>
                    <a:pt x="1488440" y="1164590"/>
                    <a:pt x="1178560" y="1013460"/>
                    <a:pt x="995680" y="908050"/>
                  </a:cubicBezTo>
                  <a:cubicBezTo>
                    <a:pt x="873760" y="838200"/>
                    <a:pt x="798830" y="793750"/>
                    <a:pt x="694690" y="723900"/>
                  </a:cubicBezTo>
                  <a:cubicBezTo>
                    <a:pt x="579120" y="645160"/>
                    <a:pt x="441960" y="547370"/>
                    <a:pt x="336550" y="458470"/>
                  </a:cubicBezTo>
                  <a:cubicBezTo>
                    <a:pt x="247650" y="383540"/>
                    <a:pt x="160020" y="302260"/>
                    <a:pt x="102870" y="234950"/>
                  </a:cubicBezTo>
                  <a:cubicBezTo>
                    <a:pt x="62230" y="185420"/>
                    <a:pt x="25400" y="133350"/>
                    <a:pt x="11430" y="99060"/>
                  </a:cubicBezTo>
                  <a:cubicBezTo>
                    <a:pt x="3810" y="81280"/>
                    <a:pt x="0" y="68580"/>
                    <a:pt x="1270" y="55880"/>
                  </a:cubicBezTo>
                  <a:cubicBezTo>
                    <a:pt x="1270" y="45720"/>
                    <a:pt x="5080" y="35560"/>
                    <a:pt x="11430" y="27940"/>
                  </a:cubicBezTo>
                  <a:cubicBezTo>
                    <a:pt x="20320" y="17780"/>
                    <a:pt x="35560" y="6350"/>
                    <a:pt x="49530" y="2540"/>
                  </a:cubicBezTo>
                  <a:cubicBezTo>
                    <a:pt x="62230" y="0"/>
                    <a:pt x="81280" y="3810"/>
                    <a:pt x="92710" y="8890"/>
                  </a:cubicBezTo>
                  <a:cubicBezTo>
                    <a:pt x="102870" y="13970"/>
                    <a:pt x="115570" y="29210"/>
                    <a:pt x="115570" y="29210"/>
                  </a:cubicBezTo>
                </a:path>
              </a:pathLst>
            </a:custGeom>
            <a:solidFill>
              <a:srgbClr val="F6F3EB"/>
            </a:solidFill>
            <a:ln cap="sq">
              <a:noFill/>
              <a:prstDash val="solid"/>
              <a:miter/>
            </a:ln>
          </p:spPr>
        </p:sp>
      </p:grpSp>
      <p:grpSp>
        <p:nvGrpSpPr>
          <p:cNvPr id="5" name="Group 5"/>
          <p:cNvGrpSpPr/>
          <p:nvPr/>
        </p:nvGrpSpPr>
        <p:grpSpPr>
          <a:xfrm>
            <a:off x="8393430" y="5552122"/>
            <a:ext cx="4017645" cy="2301240"/>
            <a:chOff x="0" y="0"/>
            <a:chExt cx="5356860" cy="3068320"/>
          </a:xfrm>
        </p:grpSpPr>
        <p:sp>
          <p:nvSpPr>
            <p:cNvPr id="6" name="Freeform 6"/>
            <p:cNvSpPr/>
            <p:nvPr/>
          </p:nvSpPr>
          <p:spPr>
            <a:xfrm>
              <a:off x="41910" y="46990"/>
              <a:ext cx="5265420" cy="2974340"/>
            </a:xfrm>
            <a:custGeom>
              <a:avLst/>
              <a:gdLst/>
              <a:ahLst/>
              <a:cxnLst/>
              <a:rect l="l" t="t" r="r" b="b"/>
              <a:pathLst>
                <a:path w="5265420" h="2974340">
                  <a:moveTo>
                    <a:pt x="4591050" y="2527300"/>
                  </a:moveTo>
                  <a:cubicBezTo>
                    <a:pt x="3921760" y="2754630"/>
                    <a:pt x="3816350" y="2776220"/>
                    <a:pt x="3691890" y="2804160"/>
                  </a:cubicBezTo>
                  <a:cubicBezTo>
                    <a:pt x="3558540" y="2833370"/>
                    <a:pt x="3423920" y="2865120"/>
                    <a:pt x="3280410" y="2886710"/>
                  </a:cubicBezTo>
                  <a:cubicBezTo>
                    <a:pt x="3126740" y="2909570"/>
                    <a:pt x="2966720" y="2924810"/>
                    <a:pt x="2799080" y="2937510"/>
                  </a:cubicBezTo>
                  <a:cubicBezTo>
                    <a:pt x="2618740" y="2950210"/>
                    <a:pt x="2453640" y="2952750"/>
                    <a:pt x="2231390" y="2957830"/>
                  </a:cubicBezTo>
                  <a:cubicBezTo>
                    <a:pt x="1915160" y="2965450"/>
                    <a:pt x="1375410" y="2974340"/>
                    <a:pt x="1084580" y="2970530"/>
                  </a:cubicBezTo>
                  <a:cubicBezTo>
                    <a:pt x="906780" y="2969260"/>
                    <a:pt x="805180" y="2967990"/>
                    <a:pt x="655320" y="2956560"/>
                  </a:cubicBezTo>
                  <a:cubicBezTo>
                    <a:pt x="491490" y="2945130"/>
                    <a:pt x="237490" y="2936240"/>
                    <a:pt x="139700" y="2899410"/>
                  </a:cubicBezTo>
                  <a:cubicBezTo>
                    <a:pt x="93980" y="2881630"/>
                    <a:pt x="72390" y="2863850"/>
                    <a:pt x="50800" y="2834640"/>
                  </a:cubicBezTo>
                  <a:cubicBezTo>
                    <a:pt x="26670" y="2804160"/>
                    <a:pt x="16510" y="2758440"/>
                    <a:pt x="8890" y="2712720"/>
                  </a:cubicBezTo>
                  <a:cubicBezTo>
                    <a:pt x="0" y="2656840"/>
                    <a:pt x="6350" y="2585720"/>
                    <a:pt x="13970" y="2519680"/>
                  </a:cubicBezTo>
                  <a:cubicBezTo>
                    <a:pt x="22860" y="2447290"/>
                    <a:pt x="35560" y="2372360"/>
                    <a:pt x="64770" y="2296160"/>
                  </a:cubicBezTo>
                  <a:cubicBezTo>
                    <a:pt x="97790" y="2208530"/>
                    <a:pt x="147320" y="2110740"/>
                    <a:pt x="212090" y="2025650"/>
                  </a:cubicBezTo>
                  <a:cubicBezTo>
                    <a:pt x="283210" y="1932940"/>
                    <a:pt x="378460" y="1851660"/>
                    <a:pt x="480060" y="1767840"/>
                  </a:cubicBezTo>
                  <a:cubicBezTo>
                    <a:pt x="593090" y="1673860"/>
                    <a:pt x="726440" y="1583690"/>
                    <a:pt x="867410" y="1493520"/>
                  </a:cubicBezTo>
                  <a:cubicBezTo>
                    <a:pt x="1023620" y="1391920"/>
                    <a:pt x="1196340" y="1290320"/>
                    <a:pt x="1380490" y="1195070"/>
                  </a:cubicBezTo>
                  <a:cubicBezTo>
                    <a:pt x="1583690" y="1087120"/>
                    <a:pt x="1813560" y="980440"/>
                    <a:pt x="2039620" y="885190"/>
                  </a:cubicBezTo>
                  <a:cubicBezTo>
                    <a:pt x="2268220" y="788670"/>
                    <a:pt x="2506980" y="699770"/>
                    <a:pt x="2743200" y="617220"/>
                  </a:cubicBezTo>
                  <a:cubicBezTo>
                    <a:pt x="2978150" y="537210"/>
                    <a:pt x="3191510" y="473710"/>
                    <a:pt x="3453130" y="397510"/>
                  </a:cubicBezTo>
                  <a:cubicBezTo>
                    <a:pt x="3769360" y="306070"/>
                    <a:pt x="4210050" y="180340"/>
                    <a:pt x="4508500" y="111760"/>
                  </a:cubicBezTo>
                  <a:cubicBezTo>
                    <a:pt x="4724400" y="62230"/>
                    <a:pt x="4947920" y="0"/>
                    <a:pt x="5072380" y="3810"/>
                  </a:cubicBezTo>
                  <a:cubicBezTo>
                    <a:pt x="5135880" y="6350"/>
                    <a:pt x="5181600" y="10160"/>
                    <a:pt x="5212080" y="39370"/>
                  </a:cubicBezTo>
                  <a:cubicBezTo>
                    <a:pt x="5246370" y="72390"/>
                    <a:pt x="5252720" y="153670"/>
                    <a:pt x="5260340" y="200660"/>
                  </a:cubicBezTo>
                  <a:cubicBezTo>
                    <a:pt x="5265420" y="237490"/>
                    <a:pt x="5265420" y="264160"/>
                    <a:pt x="5264150" y="298450"/>
                  </a:cubicBezTo>
                  <a:cubicBezTo>
                    <a:pt x="5262880" y="337820"/>
                    <a:pt x="5261610" y="381000"/>
                    <a:pt x="5248910" y="425450"/>
                  </a:cubicBezTo>
                  <a:cubicBezTo>
                    <a:pt x="5234940" y="476250"/>
                    <a:pt x="5204460" y="532130"/>
                    <a:pt x="5173980" y="582930"/>
                  </a:cubicBezTo>
                  <a:cubicBezTo>
                    <a:pt x="5143500" y="637540"/>
                    <a:pt x="5106670" y="690880"/>
                    <a:pt x="5063490" y="740410"/>
                  </a:cubicBezTo>
                  <a:cubicBezTo>
                    <a:pt x="5017770" y="793750"/>
                    <a:pt x="4961890" y="842010"/>
                    <a:pt x="4904740" y="889000"/>
                  </a:cubicBezTo>
                  <a:cubicBezTo>
                    <a:pt x="4845050" y="938530"/>
                    <a:pt x="4782820" y="985520"/>
                    <a:pt x="4714240" y="1027430"/>
                  </a:cubicBezTo>
                  <a:cubicBezTo>
                    <a:pt x="4640580" y="1071880"/>
                    <a:pt x="4559300" y="1115060"/>
                    <a:pt x="4475480" y="1149350"/>
                  </a:cubicBezTo>
                  <a:cubicBezTo>
                    <a:pt x="4389120" y="1184910"/>
                    <a:pt x="4297680" y="1209040"/>
                    <a:pt x="4202430" y="1233170"/>
                  </a:cubicBezTo>
                  <a:cubicBezTo>
                    <a:pt x="4102100" y="1258570"/>
                    <a:pt x="3997960" y="1282700"/>
                    <a:pt x="3888740" y="1297940"/>
                  </a:cubicBezTo>
                  <a:cubicBezTo>
                    <a:pt x="3773170" y="1314450"/>
                    <a:pt x="3651250" y="1322070"/>
                    <a:pt x="3524250" y="1325880"/>
                  </a:cubicBezTo>
                  <a:cubicBezTo>
                    <a:pt x="3387090" y="1330960"/>
                    <a:pt x="3242310" y="1330960"/>
                    <a:pt x="3096260" y="1322070"/>
                  </a:cubicBezTo>
                  <a:cubicBezTo>
                    <a:pt x="2942590" y="1314450"/>
                    <a:pt x="2804160" y="1294130"/>
                    <a:pt x="2623820" y="1275080"/>
                  </a:cubicBezTo>
                  <a:cubicBezTo>
                    <a:pt x="2382520" y="1250950"/>
                    <a:pt x="1871980" y="1212850"/>
                    <a:pt x="1779270" y="1187450"/>
                  </a:cubicBezTo>
                  <a:cubicBezTo>
                    <a:pt x="1760220" y="1182370"/>
                    <a:pt x="1755140" y="1181100"/>
                    <a:pt x="1746250" y="1173480"/>
                  </a:cubicBezTo>
                  <a:cubicBezTo>
                    <a:pt x="1738630" y="1164590"/>
                    <a:pt x="1731010" y="1151890"/>
                    <a:pt x="1729740" y="1140460"/>
                  </a:cubicBezTo>
                  <a:cubicBezTo>
                    <a:pt x="1727200" y="1129030"/>
                    <a:pt x="1729740" y="1115060"/>
                    <a:pt x="1734820" y="1104900"/>
                  </a:cubicBezTo>
                  <a:cubicBezTo>
                    <a:pt x="1739900" y="1094740"/>
                    <a:pt x="1751330" y="1084580"/>
                    <a:pt x="1761490" y="1079500"/>
                  </a:cubicBezTo>
                  <a:cubicBezTo>
                    <a:pt x="1771650" y="1074420"/>
                    <a:pt x="1785620" y="1071880"/>
                    <a:pt x="1798320" y="1074420"/>
                  </a:cubicBezTo>
                  <a:cubicBezTo>
                    <a:pt x="1812290" y="1079500"/>
                    <a:pt x="1832610" y="1094740"/>
                    <a:pt x="1838960" y="1109980"/>
                  </a:cubicBezTo>
                  <a:cubicBezTo>
                    <a:pt x="1845310" y="1123950"/>
                    <a:pt x="1842770" y="1149350"/>
                    <a:pt x="1833880" y="1163320"/>
                  </a:cubicBezTo>
                  <a:cubicBezTo>
                    <a:pt x="1824990" y="1176020"/>
                    <a:pt x="1800860" y="1187450"/>
                    <a:pt x="1785620" y="1188720"/>
                  </a:cubicBezTo>
                  <a:cubicBezTo>
                    <a:pt x="1774190" y="1189990"/>
                    <a:pt x="1760220" y="1184910"/>
                    <a:pt x="1751330" y="1177290"/>
                  </a:cubicBezTo>
                  <a:cubicBezTo>
                    <a:pt x="1739900" y="1167130"/>
                    <a:pt x="1728470" y="1143000"/>
                    <a:pt x="1728470" y="1127760"/>
                  </a:cubicBezTo>
                  <a:cubicBezTo>
                    <a:pt x="1728470" y="1116330"/>
                    <a:pt x="1733550" y="1102360"/>
                    <a:pt x="1742440" y="1093470"/>
                  </a:cubicBezTo>
                  <a:cubicBezTo>
                    <a:pt x="1752600" y="1083310"/>
                    <a:pt x="1762760" y="1078230"/>
                    <a:pt x="1791970" y="1074420"/>
                  </a:cubicBezTo>
                  <a:cubicBezTo>
                    <a:pt x="1932940" y="1054100"/>
                    <a:pt x="2782570" y="1189990"/>
                    <a:pt x="3096260" y="1206500"/>
                  </a:cubicBezTo>
                  <a:cubicBezTo>
                    <a:pt x="3275330" y="1216660"/>
                    <a:pt x="3382010" y="1215390"/>
                    <a:pt x="3515360" y="1210310"/>
                  </a:cubicBezTo>
                  <a:cubicBezTo>
                    <a:pt x="3637280" y="1206500"/>
                    <a:pt x="3754120" y="1200150"/>
                    <a:pt x="3865880" y="1183640"/>
                  </a:cubicBezTo>
                  <a:cubicBezTo>
                    <a:pt x="3971290" y="1169670"/>
                    <a:pt x="4072890" y="1145540"/>
                    <a:pt x="4168140" y="1120140"/>
                  </a:cubicBezTo>
                  <a:cubicBezTo>
                    <a:pt x="4257040" y="1098550"/>
                    <a:pt x="4342130" y="1075690"/>
                    <a:pt x="4422140" y="1043940"/>
                  </a:cubicBezTo>
                  <a:cubicBezTo>
                    <a:pt x="4499610" y="1012190"/>
                    <a:pt x="4574540" y="972820"/>
                    <a:pt x="4643120" y="930910"/>
                  </a:cubicBezTo>
                  <a:cubicBezTo>
                    <a:pt x="4707890" y="890270"/>
                    <a:pt x="4766310" y="844550"/>
                    <a:pt x="4820920" y="800100"/>
                  </a:cubicBezTo>
                  <a:cubicBezTo>
                    <a:pt x="4871720" y="758190"/>
                    <a:pt x="4921250" y="716280"/>
                    <a:pt x="4961890" y="669290"/>
                  </a:cubicBezTo>
                  <a:cubicBezTo>
                    <a:pt x="4998720" y="624840"/>
                    <a:pt x="5031740" y="574040"/>
                    <a:pt x="5058410" y="527050"/>
                  </a:cubicBezTo>
                  <a:cubicBezTo>
                    <a:pt x="5081270" y="486410"/>
                    <a:pt x="5104130" y="445770"/>
                    <a:pt x="5115560" y="406400"/>
                  </a:cubicBezTo>
                  <a:cubicBezTo>
                    <a:pt x="5125720" y="372110"/>
                    <a:pt x="5126990" y="336550"/>
                    <a:pt x="5128260" y="302260"/>
                  </a:cubicBezTo>
                  <a:cubicBezTo>
                    <a:pt x="5130800" y="271780"/>
                    <a:pt x="5133340" y="242570"/>
                    <a:pt x="5126990" y="212090"/>
                  </a:cubicBezTo>
                  <a:cubicBezTo>
                    <a:pt x="5120640" y="181610"/>
                    <a:pt x="5110480" y="135890"/>
                    <a:pt x="5088890" y="123190"/>
                  </a:cubicBezTo>
                  <a:cubicBezTo>
                    <a:pt x="5067300" y="110490"/>
                    <a:pt x="5041900" y="125730"/>
                    <a:pt x="5001260" y="132080"/>
                  </a:cubicBezTo>
                  <a:cubicBezTo>
                    <a:pt x="4908550" y="146050"/>
                    <a:pt x="4721860" y="179070"/>
                    <a:pt x="4537710" y="222250"/>
                  </a:cubicBezTo>
                  <a:cubicBezTo>
                    <a:pt x="4257040" y="288290"/>
                    <a:pt x="3801110" y="416560"/>
                    <a:pt x="3486150" y="508000"/>
                  </a:cubicBezTo>
                  <a:cubicBezTo>
                    <a:pt x="3228340" y="582930"/>
                    <a:pt x="3017520" y="645160"/>
                    <a:pt x="2785110" y="725170"/>
                  </a:cubicBezTo>
                  <a:cubicBezTo>
                    <a:pt x="2551430" y="806450"/>
                    <a:pt x="2313940" y="894080"/>
                    <a:pt x="2087880" y="990600"/>
                  </a:cubicBezTo>
                  <a:cubicBezTo>
                    <a:pt x="1865630" y="1084580"/>
                    <a:pt x="1639570" y="1189990"/>
                    <a:pt x="1438910" y="1295400"/>
                  </a:cubicBezTo>
                  <a:cubicBezTo>
                    <a:pt x="1257300" y="1389380"/>
                    <a:pt x="1088390" y="1489710"/>
                    <a:pt x="934720" y="1588770"/>
                  </a:cubicBezTo>
                  <a:cubicBezTo>
                    <a:pt x="798830" y="1675130"/>
                    <a:pt x="669290" y="1764030"/>
                    <a:pt x="561340" y="1852930"/>
                  </a:cubicBezTo>
                  <a:cubicBezTo>
                    <a:pt x="467360" y="1929130"/>
                    <a:pt x="381000" y="2001520"/>
                    <a:pt x="316230" y="2084070"/>
                  </a:cubicBezTo>
                  <a:cubicBezTo>
                    <a:pt x="257810" y="2159000"/>
                    <a:pt x="212090" y="2246630"/>
                    <a:pt x="181610" y="2324100"/>
                  </a:cubicBezTo>
                  <a:cubicBezTo>
                    <a:pt x="156210" y="2392680"/>
                    <a:pt x="144780" y="2459990"/>
                    <a:pt x="137160" y="2523490"/>
                  </a:cubicBezTo>
                  <a:cubicBezTo>
                    <a:pt x="130810" y="2579370"/>
                    <a:pt x="127000" y="2636520"/>
                    <a:pt x="132080" y="2683510"/>
                  </a:cubicBezTo>
                  <a:cubicBezTo>
                    <a:pt x="137160" y="2721610"/>
                    <a:pt x="130810" y="2759710"/>
                    <a:pt x="161290" y="2785110"/>
                  </a:cubicBezTo>
                  <a:cubicBezTo>
                    <a:pt x="227330" y="2842260"/>
                    <a:pt x="499110" y="2830830"/>
                    <a:pt x="659130" y="2842260"/>
                  </a:cubicBezTo>
                  <a:cubicBezTo>
                    <a:pt x="806450" y="2853690"/>
                    <a:pt x="908050" y="2853690"/>
                    <a:pt x="1083310" y="2856230"/>
                  </a:cubicBezTo>
                  <a:cubicBezTo>
                    <a:pt x="1372870" y="2858770"/>
                    <a:pt x="1912620" y="2849880"/>
                    <a:pt x="2226310" y="2842260"/>
                  </a:cubicBezTo>
                  <a:cubicBezTo>
                    <a:pt x="2447290" y="2837180"/>
                    <a:pt x="2608580" y="2834640"/>
                    <a:pt x="2787650" y="2820670"/>
                  </a:cubicBezTo>
                  <a:cubicBezTo>
                    <a:pt x="2951480" y="2809240"/>
                    <a:pt x="3106420" y="2795270"/>
                    <a:pt x="3257550" y="2771140"/>
                  </a:cubicBezTo>
                  <a:cubicBezTo>
                    <a:pt x="3398520" y="2749550"/>
                    <a:pt x="3533140" y="2717800"/>
                    <a:pt x="3662680" y="2688590"/>
                  </a:cubicBezTo>
                  <a:cubicBezTo>
                    <a:pt x="3785870" y="2661920"/>
                    <a:pt x="3887470" y="2641600"/>
                    <a:pt x="4015740" y="2602230"/>
                  </a:cubicBezTo>
                  <a:cubicBezTo>
                    <a:pt x="4179570" y="2553970"/>
                    <a:pt x="4479290" y="2413000"/>
                    <a:pt x="4559300" y="2407920"/>
                  </a:cubicBezTo>
                  <a:cubicBezTo>
                    <a:pt x="4582160" y="2406650"/>
                    <a:pt x="4591050" y="2410460"/>
                    <a:pt x="4602480" y="2418080"/>
                  </a:cubicBezTo>
                  <a:cubicBezTo>
                    <a:pt x="4613910" y="2425700"/>
                    <a:pt x="4625340" y="2440940"/>
                    <a:pt x="4627880" y="2453640"/>
                  </a:cubicBezTo>
                  <a:cubicBezTo>
                    <a:pt x="4631690" y="2467610"/>
                    <a:pt x="4630420" y="2485390"/>
                    <a:pt x="4624070" y="2498090"/>
                  </a:cubicBezTo>
                  <a:cubicBezTo>
                    <a:pt x="4617720" y="2509520"/>
                    <a:pt x="4591050" y="2527300"/>
                    <a:pt x="4591050" y="2527300"/>
                  </a:cubicBezTo>
                </a:path>
              </a:pathLst>
            </a:custGeom>
            <a:solidFill>
              <a:srgbClr val="F6F3EB"/>
            </a:solidFill>
            <a:ln cap="sq">
              <a:noFill/>
              <a:prstDash val="solid"/>
              <a:miter/>
            </a:ln>
          </p:spPr>
        </p:sp>
      </p:grpSp>
      <p:grpSp>
        <p:nvGrpSpPr>
          <p:cNvPr id="7" name="Group 7"/>
          <p:cNvGrpSpPr/>
          <p:nvPr/>
        </p:nvGrpSpPr>
        <p:grpSpPr>
          <a:xfrm>
            <a:off x="0" y="1449443"/>
            <a:ext cx="18288000" cy="8879093"/>
            <a:chOff x="0" y="0"/>
            <a:chExt cx="4816593" cy="2338527"/>
          </a:xfrm>
        </p:grpSpPr>
        <p:sp>
          <p:nvSpPr>
            <p:cNvPr id="8" name="Freeform 8"/>
            <p:cNvSpPr/>
            <p:nvPr/>
          </p:nvSpPr>
          <p:spPr>
            <a:xfrm>
              <a:off x="0" y="0"/>
              <a:ext cx="4816592" cy="2338527"/>
            </a:xfrm>
            <a:custGeom>
              <a:avLst/>
              <a:gdLst/>
              <a:ahLst/>
              <a:cxnLst/>
              <a:rect l="l" t="t" r="r" b="b"/>
              <a:pathLst>
                <a:path w="4816592" h="2338527">
                  <a:moveTo>
                    <a:pt x="0" y="0"/>
                  </a:moveTo>
                  <a:lnTo>
                    <a:pt x="4816592" y="0"/>
                  </a:lnTo>
                  <a:lnTo>
                    <a:pt x="4816592" y="2338527"/>
                  </a:lnTo>
                  <a:lnTo>
                    <a:pt x="0" y="2338527"/>
                  </a:lnTo>
                  <a:close/>
                </a:path>
              </a:pathLst>
            </a:custGeom>
            <a:solidFill>
              <a:srgbClr val="FBFDFB"/>
            </a:solidFill>
          </p:spPr>
        </p:sp>
        <p:sp>
          <p:nvSpPr>
            <p:cNvPr id="9" name="TextBox 9"/>
            <p:cNvSpPr txBox="1"/>
            <p:nvPr/>
          </p:nvSpPr>
          <p:spPr>
            <a:xfrm>
              <a:off x="0" y="-47625"/>
              <a:ext cx="4816593" cy="2386152"/>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507988" y="3262006"/>
            <a:ext cx="15272024" cy="2942885"/>
          </a:xfrm>
          <a:custGeom>
            <a:avLst/>
            <a:gdLst/>
            <a:ahLst/>
            <a:cxnLst/>
            <a:rect l="l" t="t" r="r" b="b"/>
            <a:pathLst>
              <a:path w="15272024" h="2942885">
                <a:moveTo>
                  <a:pt x="0" y="0"/>
                </a:moveTo>
                <a:lnTo>
                  <a:pt x="15272024" y="0"/>
                </a:lnTo>
                <a:lnTo>
                  <a:pt x="15272024" y="2942885"/>
                </a:lnTo>
                <a:lnTo>
                  <a:pt x="0" y="2942885"/>
                </a:lnTo>
                <a:lnTo>
                  <a:pt x="0" y="0"/>
                </a:lnTo>
                <a:close/>
              </a:path>
            </a:pathLst>
          </a:custGeom>
          <a:blipFill>
            <a:blip r:embed="rId2"/>
            <a:stretch>
              <a:fillRect/>
            </a:stretch>
          </a:blipFill>
        </p:spPr>
      </p:sp>
      <p:sp>
        <p:nvSpPr>
          <p:cNvPr id="11" name="TextBox 11"/>
          <p:cNvSpPr txBox="1"/>
          <p:nvPr/>
        </p:nvSpPr>
        <p:spPr>
          <a:xfrm>
            <a:off x="1028700" y="92076"/>
            <a:ext cx="17583890" cy="859402"/>
          </a:xfrm>
          <a:prstGeom prst="rect">
            <a:avLst/>
          </a:prstGeom>
        </p:spPr>
        <p:txBody>
          <a:bodyPr lIns="0" tIns="0" rIns="0" bIns="0" rtlCol="0" anchor="t">
            <a:spAutoFit/>
          </a:bodyPr>
          <a:lstStyle/>
          <a:p>
            <a:pPr>
              <a:lnSpc>
                <a:spcPts val="7560"/>
              </a:lnSpc>
            </a:pPr>
            <a:r>
              <a:rPr lang="en-US" sz="4400">
                <a:solidFill>
                  <a:srgbClr val="000000"/>
                </a:solidFill>
                <a:latin typeface="Alatsi Bold"/>
              </a:rPr>
              <a:t>3.3. TỐI ƯU HÓA MÔ HÌNH THÔNG QUA LAN TRUYỀN NGƯỢC</a:t>
            </a:r>
          </a:p>
        </p:txBody>
      </p:sp>
      <p:sp>
        <p:nvSpPr>
          <p:cNvPr id="12" name="TextBox 12"/>
          <p:cNvSpPr txBox="1"/>
          <p:nvPr/>
        </p:nvSpPr>
        <p:spPr>
          <a:xfrm>
            <a:off x="1507988" y="1751339"/>
            <a:ext cx="9265563" cy="854075"/>
          </a:xfrm>
          <a:prstGeom prst="rect">
            <a:avLst/>
          </a:prstGeom>
        </p:spPr>
        <p:txBody>
          <a:bodyPr lIns="0" tIns="0" rIns="0" bIns="0" rtlCol="0" anchor="t">
            <a:spAutoFit/>
          </a:bodyPr>
          <a:lstStyle/>
          <a:p>
            <a:pPr algn="ctr">
              <a:lnSpc>
                <a:spcPts val="7000"/>
              </a:lnSpc>
              <a:spcBef>
                <a:spcPct val="0"/>
              </a:spcBef>
            </a:pPr>
            <a:r>
              <a:rPr lang="en-US" sz="5000">
                <a:solidFill>
                  <a:srgbClr val="000000"/>
                </a:solidFill>
                <a:latin typeface="Alatsi Bold"/>
              </a:rPr>
              <a:t>VANISHING/EXPLODING GRADIENT</a:t>
            </a:r>
          </a:p>
        </p:txBody>
      </p:sp>
      <p:sp>
        <p:nvSpPr>
          <p:cNvPr id="13" name="TextBox 13"/>
          <p:cNvSpPr txBox="1"/>
          <p:nvPr/>
        </p:nvSpPr>
        <p:spPr>
          <a:xfrm>
            <a:off x="2170432" y="6626542"/>
            <a:ext cx="14775726" cy="2818612"/>
          </a:xfrm>
          <a:prstGeom prst="rect">
            <a:avLst/>
          </a:prstGeom>
        </p:spPr>
        <p:txBody>
          <a:bodyPr lIns="0" tIns="0" rIns="0" bIns="0" rtlCol="0" anchor="t">
            <a:spAutoFit/>
          </a:bodyPr>
          <a:lstStyle/>
          <a:p>
            <a:pPr>
              <a:lnSpc>
                <a:spcPts val="5607"/>
              </a:lnSpc>
            </a:pPr>
            <a:r>
              <a:rPr lang="en-US" sz="4005" spc="252">
                <a:solidFill>
                  <a:srgbClr val="000000"/>
                </a:solidFill>
                <a:latin typeface="Alatsi"/>
              </a:rPr>
              <a:t>Việc tính toán gradient của hàm mất mát theo trọng số kết nối giữa các tầng ẩn(Whh) trong mạng RNN dẫn đến vấn đề về gradient bị biến mất hoặc bùng nổ (vanishing/exploding gradient problem).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AutoShape 2"/>
          <p:cNvSpPr/>
          <p:nvPr/>
        </p:nvSpPr>
        <p:spPr>
          <a:xfrm flipV="1">
            <a:off x="266" y="1392293"/>
            <a:ext cx="18287734" cy="57150"/>
          </a:xfrm>
          <a:prstGeom prst="line">
            <a:avLst/>
          </a:prstGeom>
          <a:ln w="114300" cap="flat">
            <a:solidFill>
              <a:srgbClr val="9FC3D0"/>
            </a:solidFill>
            <a:prstDash val="solid"/>
            <a:headEnd type="none" w="sm" len="sm"/>
            <a:tailEnd type="none" w="sm" len="sm"/>
          </a:ln>
        </p:spPr>
      </p:sp>
      <p:grpSp>
        <p:nvGrpSpPr>
          <p:cNvPr id="3" name="Group 3"/>
          <p:cNvGrpSpPr/>
          <p:nvPr/>
        </p:nvGrpSpPr>
        <p:grpSpPr>
          <a:xfrm>
            <a:off x="-85725" y="1448752"/>
            <a:ext cx="11846243" cy="6569393"/>
            <a:chOff x="0" y="0"/>
            <a:chExt cx="15794990" cy="8759190"/>
          </a:xfrm>
        </p:grpSpPr>
        <p:sp>
          <p:nvSpPr>
            <p:cNvPr id="4" name="Freeform 4"/>
            <p:cNvSpPr/>
            <p:nvPr/>
          </p:nvSpPr>
          <p:spPr>
            <a:xfrm>
              <a:off x="49530" y="48260"/>
              <a:ext cx="15694659" cy="8682990"/>
            </a:xfrm>
            <a:custGeom>
              <a:avLst/>
              <a:gdLst/>
              <a:ahLst/>
              <a:cxnLst/>
              <a:rect l="l" t="t" r="r" b="b"/>
              <a:pathLst>
                <a:path w="15694659" h="8682990">
                  <a:moveTo>
                    <a:pt x="115570" y="29210"/>
                  </a:moveTo>
                  <a:cubicBezTo>
                    <a:pt x="257810" y="229870"/>
                    <a:pt x="334010" y="299720"/>
                    <a:pt x="416560" y="368300"/>
                  </a:cubicBezTo>
                  <a:cubicBezTo>
                    <a:pt x="515620" y="453390"/>
                    <a:pt x="652780" y="552450"/>
                    <a:pt x="765810" y="629920"/>
                  </a:cubicBezTo>
                  <a:cubicBezTo>
                    <a:pt x="866140" y="697230"/>
                    <a:pt x="938530" y="741680"/>
                    <a:pt x="1057910" y="810260"/>
                  </a:cubicBezTo>
                  <a:cubicBezTo>
                    <a:pt x="1238250" y="914400"/>
                    <a:pt x="1541780" y="1062990"/>
                    <a:pt x="1746250" y="1181100"/>
                  </a:cubicBezTo>
                  <a:cubicBezTo>
                    <a:pt x="1917700" y="1280160"/>
                    <a:pt x="2043430" y="1372870"/>
                    <a:pt x="2209800" y="1466850"/>
                  </a:cubicBezTo>
                  <a:cubicBezTo>
                    <a:pt x="2392680" y="1569720"/>
                    <a:pt x="2608580" y="1659890"/>
                    <a:pt x="2799080" y="1770380"/>
                  </a:cubicBezTo>
                  <a:cubicBezTo>
                    <a:pt x="2989580" y="1880870"/>
                    <a:pt x="3191510" y="2029460"/>
                    <a:pt x="3354070" y="2125980"/>
                  </a:cubicBezTo>
                  <a:cubicBezTo>
                    <a:pt x="3475990" y="2198370"/>
                    <a:pt x="3557270" y="2233930"/>
                    <a:pt x="3681730" y="2305050"/>
                  </a:cubicBezTo>
                  <a:cubicBezTo>
                    <a:pt x="3851910" y="2402840"/>
                    <a:pt x="4128770" y="2579370"/>
                    <a:pt x="4277360" y="2665730"/>
                  </a:cubicBezTo>
                  <a:cubicBezTo>
                    <a:pt x="4364990" y="2715260"/>
                    <a:pt x="4420870" y="2749550"/>
                    <a:pt x="4486910" y="2780030"/>
                  </a:cubicBezTo>
                  <a:cubicBezTo>
                    <a:pt x="4544060" y="2805430"/>
                    <a:pt x="4606290" y="2818130"/>
                    <a:pt x="4652010" y="2838450"/>
                  </a:cubicBezTo>
                  <a:cubicBezTo>
                    <a:pt x="4685030" y="2853690"/>
                    <a:pt x="4700270" y="2865120"/>
                    <a:pt x="4735830" y="2886710"/>
                  </a:cubicBezTo>
                  <a:cubicBezTo>
                    <a:pt x="4801870" y="2927350"/>
                    <a:pt x="4906010" y="3003550"/>
                    <a:pt x="5008880" y="3067050"/>
                  </a:cubicBezTo>
                  <a:cubicBezTo>
                    <a:pt x="5135880" y="3144520"/>
                    <a:pt x="5321300" y="3232150"/>
                    <a:pt x="5447030" y="3313430"/>
                  </a:cubicBezTo>
                  <a:cubicBezTo>
                    <a:pt x="5548630" y="3378200"/>
                    <a:pt x="5609590" y="3441700"/>
                    <a:pt x="5709920" y="3505200"/>
                  </a:cubicBezTo>
                  <a:cubicBezTo>
                    <a:pt x="5833110" y="3581400"/>
                    <a:pt x="5998210" y="3649980"/>
                    <a:pt x="6135370" y="3728720"/>
                  </a:cubicBezTo>
                  <a:cubicBezTo>
                    <a:pt x="6268720" y="3804920"/>
                    <a:pt x="6395720" y="3882390"/>
                    <a:pt x="6521450" y="3966210"/>
                  </a:cubicBezTo>
                  <a:cubicBezTo>
                    <a:pt x="6644640" y="4048760"/>
                    <a:pt x="6742430" y="4114800"/>
                    <a:pt x="6883400" y="4224020"/>
                  </a:cubicBezTo>
                  <a:cubicBezTo>
                    <a:pt x="7099300" y="4392930"/>
                    <a:pt x="7484110" y="4730750"/>
                    <a:pt x="7673340" y="4893310"/>
                  </a:cubicBezTo>
                  <a:cubicBezTo>
                    <a:pt x="7780020" y="4986020"/>
                    <a:pt x="7839710" y="5033010"/>
                    <a:pt x="7923530" y="5111750"/>
                  </a:cubicBezTo>
                  <a:cubicBezTo>
                    <a:pt x="8014970" y="5196840"/>
                    <a:pt x="8087360" y="5280660"/>
                    <a:pt x="8197850" y="5387340"/>
                  </a:cubicBezTo>
                  <a:cubicBezTo>
                    <a:pt x="8360410" y="5543550"/>
                    <a:pt x="8608060" y="5773420"/>
                    <a:pt x="8807450" y="5955030"/>
                  </a:cubicBezTo>
                  <a:cubicBezTo>
                    <a:pt x="8994140" y="6123940"/>
                    <a:pt x="9156700" y="6267450"/>
                    <a:pt x="9358630" y="6440170"/>
                  </a:cubicBezTo>
                  <a:cubicBezTo>
                    <a:pt x="9599930" y="6647180"/>
                    <a:pt x="9906000" y="6904990"/>
                    <a:pt x="10161270" y="7110730"/>
                  </a:cubicBezTo>
                  <a:cubicBezTo>
                    <a:pt x="10388600" y="7292340"/>
                    <a:pt x="10657840" y="7503160"/>
                    <a:pt x="10811510" y="7613650"/>
                  </a:cubicBezTo>
                  <a:cubicBezTo>
                    <a:pt x="10892790" y="7673340"/>
                    <a:pt x="10924540" y="7693660"/>
                    <a:pt x="11003280" y="7743190"/>
                  </a:cubicBezTo>
                  <a:cubicBezTo>
                    <a:pt x="11120120" y="7816850"/>
                    <a:pt x="11275060" y="7912100"/>
                    <a:pt x="11446510" y="8003540"/>
                  </a:cubicBezTo>
                  <a:cubicBezTo>
                    <a:pt x="11672570" y="8122920"/>
                    <a:pt x="12098020" y="8318500"/>
                    <a:pt x="12250420" y="8382000"/>
                  </a:cubicBezTo>
                  <a:cubicBezTo>
                    <a:pt x="12310110" y="8406130"/>
                    <a:pt x="12327890" y="8413750"/>
                    <a:pt x="12377420" y="8427720"/>
                  </a:cubicBezTo>
                  <a:cubicBezTo>
                    <a:pt x="12444730" y="8444230"/>
                    <a:pt x="12538710" y="8455660"/>
                    <a:pt x="12622530" y="8467090"/>
                  </a:cubicBezTo>
                  <a:cubicBezTo>
                    <a:pt x="12710160" y="8479790"/>
                    <a:pt x="12776200" y="8489950"/>
                    <a:pt x="12893040" y="8496300"/>
                  </a:cubicBezTo>
                  <a:cubicBezTo>
                    <a:pt x="13108940" y="8509000"/>
                    <a:pt x="13633450" y="8487410"/>
                    <a:pt x="13813790" y="8497570"/>
                  </a:cubicBezTo>
                  <a:cubicBezTo>
                    <a:pt x="13889990" y="8502650"/>
                    <a:pt x="13909040" y="8512810"/>
                    <a:pt x="13973809" y="8517890"/>
                  </a:cubicBezTo>
                  <a:cubicBezTo>
                    <a:pt x="14077950" y="8525510"/>
                    <a:pt x="14204950" y="8528050"/>
                    <a:pt x="14376400" y="8531860"/>
                  </a:cubicBezTo>
                  <a:cubicBezTo>
                    <a:pt x="14677390" y="8536940"/>
                    <a:pt x="15488920" y="8496300"/>
                    <a:pt x="15629890" y="8531860"/>
                  </a:cubicBezTo>
                  <a:cubicBezTo>
                    <a:pt x="15661640" y="8539480"/>
                    <a:pt x="15673070" y="8547100"/>
                    <a:pt x="15683231" y="8559800"/>
                  </a:cubicBezTo>
                  <a:cubicBezTo>
                    <a:pt x="15692120" y="8571230"/>
                    <a:pt x="15694659" y="8586470"/>
                    <a:pt x="15694659" y="8599170"/>
                  </a:cubicBezTo>
                  <a:cubicBezTo>
                    <a:pt x="15693390" y="8611870"/>
                    <a:pt x="15688309" y="8628380"/>
                    <a:pt x="15679420" y="8637270"/>
                  </a:cubicBezTo>
                  <a:cubicBezTo>
                    <a:pt x="15666720" y="8649970"/>
                    <a:pt x="15641320" y="8661400"/>
                    <a:pt x="15623540" y="8660130"/>
                  </a:cubicBezTo>
                  <a:cubicBezTo>
                    <a:pt x="15605759" y="8657590"/>
                    <a:pt x="15581631" y="8642350"/>
                    <a:pt x="15572740" y="8625840"/>
                  </a:cubicBezTo>
                  <a:cubicBezTo>
                    <a:pt x="15565120" y="8610600"/>
                    <a:pt x="15565120" y="8581390"/>
                    <a:pt x="15572740" y="8566150"/>
                  </a:cubicBezTo>
                  <a:cubicBezTo>
                    <a:pt x="15581631" y="8549640"/>
                    <a:pt x="15605759" y="8534400"/>
                    <a:pt x="15623540" y="8531860"/>
                  </a:cubicBezTo>
                  <a:cubicBezTo>
                    <a:pt x="15641320" y="8530590"/>
                    <a:pt x="15667990" y="8540750"/>
                    <a:pt x="15679420" y="8554720"/>
                  </a:cubicBezTo>
                  <a:cubicBezTo>
                    <a:pt x="15690850" y="8567420"/>
                    <a:pt x="15694659" y="8596630"/>
                    <a:pt x="15692120" y="8613140"/>
                  </a:cubicBezTo>
                  <a:cubicBezTo>
                    <a:pt x="15689581" y="8627110"/>
                    <a:pt x="15679420" y="8639810"/>
                    <a:pt x="15669259" y="8647430"/>
                  </a:cubicBezTo>
                  <a:cubicBezTo>
                    <a:pt x="15659100" y="8655050"/>
                    <a:pt x="15652750" y="8656320"/>
                    <a:pt x="15629890" y="8660130"/>
                  </a:cubicBezTo>
                  <a:cubicBezTo>
                    <a:pt x="15494000" y="8682990"/>
                    <a:pt x="14630400" y="8660130"/>
                    <a:pt x="14166850" y="8656320"/>
                  </a:cubicBezTo>
                  <a:cubicBezTo>
                    <a:pt x="13746481" y="8651240"/>
                    <a:pt x="13190220" y="8646160"/>
                    <a:pt x="12967970" y="8636000"/>
                  </a:cubicBezTo>
                  <a:cubicBezTo>
                    <a:pt x="12881610" y="8630920"/>
                    <a:pt x="12861290" y="8630920"/>
                    <a:pt x="12787630" y="8620760"/>
                  </a:cubicBezTo>
                  <a:cubicBezTo>
                    <a:pt x="12670790" y="8605520"/>
                    <a:pt x="12486640" y="8581390"/>
                    <a:pt x="12336780" y="8535670"/>
                  </a:cubicBezTo>
                  <a:cubicBezTo>
                    <a:pt x="12178030" y="8487410"/>
                    <a:pt x="12019280" y="8402320"/>
                    <a:pt x="11861800" y="8329930"/>
                  </a:cubicBezTo>
                  <a:cubicBezTo>
                    <a:pt x="11704320" y="8257540"/>
                    <a:pt x="11544300" y="8183880"/>
                    <a:pt x="11389360" y="8102600"/>
                  </a:cubicBezTo>
                  <a:cubicBezTo>
                    <a:pt x="11235690" y="8020050"/>
                    <a:pt x="11057890" y="7912100"/>
                    <a:pt x="10939780" y="7838440"/>
                  </a:cubicBezTo>
                  <a:cubicBezTo>
                    <a:pt x="10859770" y="7787640"/>
                    <a:pt x="10825480" y="7766050"/>
                    <a:pt x="10742930" y="7705090"/>
                  </a:cubicBezTo>
                  <a:cubicBezTo>
                    <a:pt x="10586720" y="7592060"/>
                    <a:pt x="10316210" y="7381240"/>
                    <a:pt x="10088880" y="7198360"/>
                  </a:cubicBezTo>
                  <a:cubicBezTo>
                    <a:pt x="9832340" y="6991350"/>
                    <a:pt x="9525000" y="6733540"/>
                    <a:pt x="9283700" y="6526530"/>
                  </a:cubicBezTo>
                  <a:cubicBezTo>
                    <a:pt x="9079230" y="6351270"/>
                    <a:pt x="8916670" y="6207760"/>
                    <a:pt x="8728710" y="6037580"/>
                  </a:cubicBezTo>
                  <a:cubicBezTo>
                    <a:pt x="8528050" y="5855970"/>
                    <a:pt x="8277860" y="5624830"/>
                    <a:pt x="8116570" y="5468620"/>
                  </a:cubicBezTo>
                  <a:cubicBezTo>
                    <a:pt x="8007350" y="5363210"/>
                    <a:pt x="7969250" y="5311140"/>
                    <a:pt x="7847330" y="5198110"/>
                  </a:cubicBezTo>
                  <a:cubicBezTo>
                    <a:pt x="7618730" y="4986020"/>
                    <a:pt x="7112000" y="4547870"/>
                    <a:pt x="6817360" y="4323080"/>
                  </a:cubicBezTo>
                  <a:cubicBezTo>
                    <a:pt x="6611620" y="4165600"/>
                    <a:pt x="6405880" y="4034790"/>
                    <a:pt x="6269990" y="3950970"/>
                  </a:cubicBezTo>
                  <a:cubicBezTo>
                    <a:pt x="6191250" y="3902710"/>
                    <a:pt x="6158230" y="3886200"/>
                    <a:pt x="6082030" y="3846830"/>
                  </a:cubicBezTo>
                  <a:cubicBezTo>
                    <a:pt x="5963920" y="3787140"/>
                    <a:pt x="5755640" y="3709670"/>
                    <a:pt x="5631180" y="3636010"/>
                  </a:cubicBezTo>
                  <a:cubicBezTo>
                    <a:pt x="5532120" y="3577590"/>
                    <a:pt x="5478780" y="3520440"/>
                    <a:pt x="5380990" y="3455670"/>
                  </a:cubicBezTo>
                  <a:cubicBezTo>
                    <a:pt x="5253990" y="3371850"/>
                    <a:pt x="5068570" y="3270250"/>
                    <a:pt x="4930140" y="3181350"/>
                  </a:cubicBezTo>
                  <a:cubicBezTo>
                    <a:pt x="4808220" y="3103880"/>
                    <a:pt x="4690110" y="3004820"/>
                    <a:pt x="4594860" y="2954020"/>
                  </a:cubicBezTo>
                  <a:cubicBezTo>
                    <a:pt x="4531360" y="2919730"/>
                    <a:pt x="4500880" y="2922270"/>
                    <a:pt x="4425950" y="2884170"/>
                  </a:cubicBezTo>
                  <a:cubicBezTo>
                    <a:pt x="4255770" y="2799080"/>
                    <a:pt x="3839210" y="2527300"/>
                    <a:pt x="3628390" y="2406650"/>
                  </a:cubicBezTo>
                  <a:cubicBezTo>
                    <a:pt x="3492500" y="2327910"/>
                    <a:pt x="3413760" y="2294890"/>
                    <a:pt x="3289300" y="2219960"/>
                  </a:cubicBezTo>
                  <a:cubicBezTo>
                    <a:pt x="3126740" y="2124710"/>
                    <a:pt x="2932430" y="1979930"/>
                    <a:pt x="2744470" y="1870710"/>
                  </a:cubicBezTo>
                  <a:cubicBezTo>
                    <a:pt x="2552700" y="1760220"/>
                    <a:pt x="2331720" y="1667510"/>
                    <a:pt x="2148840" y="1563370"/>
                  </a:cubicBezTo>
                  <a:cubicBezTo>
                    <a:pt x="1985010" y="1470660"/>
                    <a:pt x="1863090" y="1381760"/>
                    <a:pt x="1694180" y="1283970"/>
                  </a:cubicBezTo>
                  <a:cubicBezTo>
                    <a:pt x="1488440" y="1164590"/>
                    <a:pt x="1178560" y="1013460"/>
                    <a:pt x="995680" y="908050"/>
                  </a:cubicBezTo>
                  <a:cubicBezTo>
                    <a:pt x="873760" y="838200"/>
                    <a:pt x="798830" y="793750"/>
                    <a:pt x="694690" y="723900"/>
                  </a:cubicBezTo>
                  <a:cubicBezTo>
                    <a:pt x="579120" y="645160"/>
                    <a:pt x="441960" y="547370"/>
                    <a:pt x="336550" y="458470"/>
                  </a:cubicBezTo>
                  <a:cubicBezTo>
                    <a:pt x="247650" y="383540"/>
                    <a:pt x="160020" y="302260"/>
                    <a:pt x="102870" y="234950"/>
                  </a:cubicBezTo>
                  <a:cubicBezTo>
                    <a:pt x="62230" y="185420"/>
                    <a:pt x="25400" y="133350"/>
                    <a:pt x="11430" y="99060"/>
                  </a:cubicBezTo>
                  <a:cubicBezTo>
                    <a:pt x="3810" y="81280"/>
                    <a:pt x="0" y="68580"/>
                    <a:pt x="1270" y="55880"/>
                  </a:cubicBezTo>
                  <a:cubicBezTo>
                    <a:pt x="1270" y="45720"/>
                    <a:pt x="5080" y="35560"/>
                    <a:pt x="11430" y="27940"/>
                  </a:cubicBezTo>
                  <a:cubicBezTo>
                    <a:pt x="20320" y="17780"/>
                    <a:pt x="35560" y="6350"/>
                    <a:pt x="49530" y="2540"/>
                  </a:cubicBezTo>
                  <a:cubicBezTo>
                    <a:pt x="62230" y="0"/>
                    <a:pt x="81280" y="3810"/>
                    <a:pt x="92710" y="8890"/>
                  </a:cubicBezTo>
                  <a:cubicBezTo>
                    <a:pt x="102870" y="13970"/>
                    <a:pt x="115570" y="29210"/>
                    <a:pt x="115570" y="29210"/>
                  </a:cubicBezTo>
                </a:path>
              </a:pathLst>
            </a:custGeom>
            <a:solidFill>
              <a:srgbClr val="F6F3EB"/>
            </a:solidFill>
            <a:ln cap="sq">
              <a:noFill/>
              <a:prstDash val="solid"/>
              <a:miter/>
            </a:ln>
          </p:spPr>
        </p:sp>
      </p:grpSp>
      <p:grpSp>
        <p:nvGrpSpPr>
          <p:cNvPr id="5" name="Group 5"/>
          <p:cNvGrpSpPr/>
          <p:nvPr/>
        </p:nvGrpSpPr>
        <p:grpSpPr>
          <a:xfrm>
            <a:off x="8393430" y="5552122"/>
            <a:ext cx="4017645" cy="2301240"/>
            <a:chOff x="0" y="0"/>
            <a:chExt cx="5356860" cy="3068320"/>
          </a:xfrm>
        </p:grpSpPr>
        <p:sp>
          <p:nvSpPr>
            <p:cNvPr id="6" name="Freeform 6"/>
            <p:cNvSpPr/>
            <p:nvPr/>
          </p:nvSpPr>
          <p:spPr>
            <a:xfrm>
              <a:off x="41910" y="46990"/>
              <a:ext cx="5265420" cy="2974340"/>
            </a:xfrm>
            <a:custGeom>
              <a:avLst/>
              <a:gdLst/>
              <a:ahLst/>
              <a:cxnLst/>
              <a:rect l="l" t="t" r="r" b="b"/>
              <a:pathLst>
                <a:path w="5265420" h="2974340">
                  <a:moveTo>
                    <a:pt x="4591050" y="2527300"/>
                  </a:moveTo>
                  <a:cubicBezTo>
                    <a:pt x="3921760" y="2754630"/>
                    <a:pt x="3816350" y="2776220"/>
                    <a:pt x="3691890" y="2804160"/>
                  </a:cubicBezTo>
                  <a:cubicBezTo>
                    <a:pt x="3558540" y="2833370"/>
                    <a:pt x="3423920" y="2865120"/>
                    <a:pt x="3280410" y="2886710"/>
                  </a:cubicBezTo>
                  <a:cubicBezTo>
                    <a:pt x="3126740" y="2909570"/>
                    <a:pt x="2966720" y="2924810"/>
                    <a:pt x="2799080" y="2937510"/>
                  </a:cubicBezTo>
                  <a:cubicBezTo>
                    <a:pt x="2618740" y="2950210"/>
                    <a:pt x="2453640" y="2952750"/>
                    <a:pt x="2231390" y="2957830"/>
                  </a:cubicBezTo>
                  <a:cubicBezTo>
                    <a:pt x="1915160" y="2965450"/>
                    <a:pt x="1375410" y="2974340"/>
                    <a:pt x="1084580" y="2970530"/>
                  </a:cubicBezTo>
                  <a:cubicBezTo>
                    <a:pt x="906780" y="2969260"/>
                    <a:pt x="805180" y="2967990"/>
                    <a:pt x="655320" y="2956560"/>
                  </a:cubicBezTo>
                  <a:cubicBezTo>
                    <a:pt x="491490" y="2945130"/>
                    <a:pt x="237490" y="2936240"/>
                    <a:pt x="139700" y="2899410"/>
                  </a:cubicBezTo>
                  <a:cubicBezTo>
                    <a:pt x="93980" y="2881630"/>
                    <a:pt x="72390" y="2863850"/>
                    <a:pt x="50800" y="2834640"/>
                  </a:cubicBezTo>
                  <a:cubicBezTo>
                    <a:pt x="26670" y="2804160"/>
                    <a:pt x="16510" y="2758440"/>
                    <a:pt x="8890" y="2712720"/>
                  </a:cubicBezTo>
                  <a:cubicBezTo>
                    <a:pt x="0" y="2656840"/>
                    <a:pt x="6350" y="2585720"/>
                    <a:pt x="13970" y="2519680"/>
                  </a:cubicBezTo>
                  <a:cubicBezTo>
                    <a:pt x="22860" y="2447290"/>
                    <a:pt x="35560" y="2372360"/>
                    <a:pt x="64770" y="2296160"/>
                  </a:cubicBezTo>
                  <a:cubicBezTo>
                    <a:pt x="97790" y="2208530"/>
                    <a:pt x="147320" y="2110740"/>
                    <a:pt x="212090" y="2025650"/>
                  </a:cubicBezTo>
                  <a:cubicBezTo>
                    <a:pt x="283210" y="1932940"/>
                    <a:pt x="378460" y="1851660"/>
                    <a:pt x="480060" y="1767840"/>
                  </a:cubicBezTo>
                  <a:cubicBezTo>
                    <a:pt x="593090" y="1673860"/>
                    <a:pt x="726440" y="1583690"/>
                    <a:pt x="867410" y="1493520"/>
                  </a:cubicBezTo>
                  <a:cubicBezTo>
                    <a:pt x="1023620" y="1391920"/>
                    <a:pt x="1196340" y="1290320"/>
                    <a:pt x="1380490" y="1195070"/>
                  </a:cubicBezTo>
                  <a:cubicBezTo>
                    <a:pt x="1583690" y="1087120"/>
                    <a:pt x="1813560" y="980440"/>
                    <a:pt x="2039620" y="885190"/>
                  </a:cubicBezTo>
                  <a:cubicBezTo>
                    <a:pt x="2268220" y="788670"/>
                    <a:pt x="2506980" y="699770"/>
                    <a:pt x="2743200" y="617220"/>
                  </a:cubicBezTo>
                  <a:cubicBezTo>
                    <a:pt x="2978150" y="537210"/>
                    <a:pt x="3191510" y="473710"/>
                    <a:pt x="3453130" y="397510"/>
                  </a:cubicBezTo>
                  <a:cubicBezTo>
                    <a:pt x="3769360" y="306070"/>
                    <a:pt x="4210050" y="180340"/>
                    <a:pt x="4508500" y="111760"/>
                  </a:cubicBezTo>
                  <a:cubicBezTo>
                    <a:pt x="4724400" y="62230"/>
                    <a:pt x="4947920" y="0"/>
                    <a:pt x="5072380" y="3810"/>
                  </a:cubicBezTo>
                  <a:cubicBezTo>
                    <a:pt x="5135880" y="6350"/>
                    <a:pt x="5181600" y="10160"/>
                    <a:pt x="5212080" y="39370"/>
                  </a:cubicBezTo>
                  <a:cubicBezTo>
                    <a:pt x="5246370" y="72390"/>
                    <a:pt x="5252720" y="153670"/>
                    <a:pt x="5260340" y="200660"/>
                  </a:cubicBezTo>
                  <a:cubicBezTo>
                    <a:pt x="5265420" y="237490"/>
                    <a:pt x="5265420" y="264160"/>
                    <a:pt x="5264150" y="298450"/>
                  </a:cubicBezTo>
                  <a:cubicBezTo>
                    <a:pt x="5262880" y="337820"/>
                    <a:pt x="5261610" y="381000"/>
                    <a:pt x="5248910" y="425450"/>
                  </a:cubicBezTo>
                  <a:cubicBezTo>
                    <a:pt x="5234940" y="476250"/>
                    <a:pt x="5204460" y="532130"/>
                    <a:pt x="5173980" y="582930"/>
                  </a:cubicBezTo>
                  <a:cubicBezTo>
                    <a:pt x="5143500" y="637540"/>
                    <a:pt x="5106670" y="690880"/>
                    <a:pt x="5063490" y="740410"/>
                  </a:cubicBezTo>
                  <a:cubicBezTo>
                    <a:pt x="5017770" y="793750"/>
                    <a:pt x="4961890" y="842010"/>
                    <a:pt x="4904740" y="889000"/>
                  </a:cubicBezTo>
                  <a:cubicBezTo>
                    <a:pt x="4845050" y="938530"/>
                    <a:pt x="4782820" y="985520"/>
                    <a:pt x="4714240" y="1027430"/>
                  </a:cubicBezTo>
                  <a:cubicBezTo>
                    <a:pt x="4640580" y="1071880"/>
                    <a:pt x="4559300" y="1115060"/>
                    <a:pt x="4475480" y="1149350"/>
                  </a:cubicBezTo>
                  <a:cubicBezTo>
                    <a:pt x="4389120" y="1184910"/>
                    <a:pt x="4297680" y="1209040"/>
                    <a:pt x="4202430" y="1233170"/>
                  </a:cubicBezTo>
                  <a:cubicBezTo>
                    <a:pt x="4102100" y="1258570"/>
                    <a:pt x="3997960" y="1282700"/>
                    <a:pt x="3888740" y="1297940"/>
                  </a:cubicBezTo>
                  <a:cubicBezTo>
                    <a:pt x="3773170" y="1314450"/>
                    <a:pt x="3651250" y="1322070"/>
                    <a:pt x="3524250" y="1325880"/>
                  </a:cubicBezTo>
                  <a:cubicBezTo>
                    <a:pt x="3387090" y="1330960"/>
                    <a:pt x="3242310" y="1330960"/>
                    <a:pt x="3096260" y="1322070"/>
                  </a:cubicBezTo>
                  <a:cubicBezTo>
                    <a:pt x="2942590" y="1314450"/>
                    <a:pt x="2804160" y="1294130"/>
                    <a:pt x="2623820" y="1275080"/>
                  </a:cubicBezTo>
                  <a:cubicBezTo>
                    <a:pt x="2382520" y="1250950"/>
                    <a:pt x="1871980" y="1212850"/>
                    <a:pt x="1779270" y="1187450"/>
                  </a:cubicBezTo>
                  <a:cubicBezTo>
                    <a:pt x="1760220" y="1182370"/>
                    <a:pt x="1755140" y="1181100"/>
                    <a:pt x="1746250" y="1173480"/>
                  </a:cubicBezTo>
                  <a:cubicBezTo>
                    <a:pt x="1738630" y="1164590"/>
                    <a:pt x="1731010" y="1151890"/>
                    <a:pt x="1729740" y="1140460"/>
                  </a:cubicBezTo>
                  <a:cubicBezTo>
                    <a:pt x="1727200" y="1129030"/>
                    <a:pt x="1729740" y="1115060"/>
                    <a:pt x="1734820" y="1104900"/>
                  </a:cubicBezTo>
                  <a:cubicBezTo>
                    <a:pt x="1739900" y="1094740"/>
                    <a:pt x="1751330" y="1084580"/>
                    <a:pt x="1761490" y="1079500"/>
                  </a:cubicBezTo>
                  <a:cubicBezTo>
                    <a:pt x="1771650" y="1074420"/>
                    <a:pt x="1785620" y="1071880"/>
                    <a:pt x="1798320" y="1074420"/>
                  </a:cubicBezTo>
                  <a:cubicBezTo>
                    <a:pt x="1812290" y="1079500"/>
                    <a:pt x="1832610" y="1094740"/>
                    <a:pt x="1838960" y="1109980"/>
                  </a:cubicBezTo>
                  <a:cubicBezTo>
                    <a:pt x="1845310" y="1123950"/>
                    <a:pt x="1842770" y="1149350"/>
                    <a:pt x="1833880" y="1163320"/>
                  </a:cubicBezTo>
                  <a:cubicBezTo>
                    <a:pt x="1824990" y="1176020"/>
                    <a:pt x="1800860" y="1187450"/>
                    <a:pt x="1785620" y="1188720"/>
                  </a:cubicBezTo>
                  <a:cubicBezTo>
                    <a:pt x="1774190" y="1189990"/>
                    <a:pt x="1760220" y="1184910"/>
                    <a:pt x="1751330" y="1177290"/>
                  </a:cubicBezTo>
                  <a:cubicBezTo>
                    <a:pt x="1739900" y="1167130"/>
                    <a:pt x="1728470" y="1143000"/>
                    <a:pt x="1728470" y="1127760"/>
                  </a:cubicBezTo>
                  <a:cubicBezTo>
                    <a:pt x="1728470" y="1116330"/>
                    <a:pt x="1733550" y="1102360"/>
                    <a:pt x="1742440" y="1093470"/>
                  </a:cubicBezTo>
                  <a:cubicBezTo>
                    <a:pt x="1752600" y="1083310"/>
                    <a:pt x="1762760" y="1078230"/>
                    <a:pt x="1791970" y="1074420"/>
                  </a:cubicBezTo>
                  <a:cubicBezTo>
                    <a:pt x="1932940" y="1054100"/>
                    <a:pt x="2782570" y="1189990"/>
                    <a:pt x="3096260" y="1206500"/>
                  </a:cubicBezTo>
                  <a:cubicBezTo>
                    <a:pt x="3275330" y="1216660"/>
                    <a:pt x="3382010" y="1215390"/>
                    <a:pt x="3515360" y="1210310"/>
                  </a:cubicBezTo>
                  <a:cubicBezTo>
                    <a:pt x="3637280" y="1206500"/>
                    <a:pt x="3754120" y="1200150"/>
                    <a:pt x="3865880" y="1183640"/>
                  </a:cubicBezTo>
                  <a:cubicBezTo>
                    <a:pt x="3971290" y="1169670"/>
                    <a:pt x="4072890" y="1145540"/>
                    <a:pt x="4168140" y="1120140"/>
                  </a:cubicBezTo>
                  <a:cubicBezTo>
                    <a:pt x="4257040" y="1098550"/>
                    <a:pt x="4342130" y="1075690"/>
                    <a:pt x="4422140" y="1043940"/>
                  </a:cubicBezTo>
                  <a:cubicBezTo>
                    <a:pt x="4499610" y="1012190"/>
                    <a:pt x="4574540" y="972820"/>
                    <a:pt x="4643120" y="930910"/>
                  </a:cubicBezTo>
                  <a:cubicBezTo>
                    <a:pt x="4707890" y="890270"/>
                    <a:pt x="4766310" y="844550"/>
                    <a:pt x="4820920" y="800100"/>
                  </a:cubicBezTo>
                  <a:cubicBezTo>
                    <a:pt x="4871720" y="758190"/>
                    <a:pt x="4921250" y="716280"/>
                    <a:pt x="4961890" y="669290"/>
                  </a:cubicBezTo>
                  <a:cubicBezTo>
                    <a:pt x="4998720" y="624840"/>
                    <a:pt x="5031740" y="574040"/>
                    <a:pt x="5058410" y="527050"/>
                  </a:cubicBezTo>
                  <a:cubicBezTo>
                    <a:pt x="5081270" y="486410"/>
                    <a:pt x="5104130" y="445770"/>
                    <a:pt x="5115560" y="406400"/>
                  </a:cubicBezTo>
                  <a:cubicBezTo>
                    <a:pt x="5125720" y="372110"/>
                    <a:pt x="5126990" y="336550"/>
                    <a:pt x="5128260" y="302260"/>
                  </a:cubicBezTo>
                  <a:cubicBezTo>
                    <a:pt x="5130800" y="271780"/>
                    <a:pt x="5133340" y="242570"/>
                    <a:pt x="5126990" y="212090"/>
                  </a:cubicBezTo>
                  <a:cubicBezTo>
                    <a:pt x="5120640" y="181610"/>
                    <a:pt x="5110480" y="135890"/>
                    <a:pt x="5088890" y="123190"/>
                  </a:cubicBezTo>
                  <a:cubicBezTo>
                    <a:pt x="5067300" y="110490"/>
                    <a:pt x="5041900" y="125730"/>
                    <a:pt x="5001260" y="132080"/>
                  </a:cubicBezTo>
                  <a:cubicBezTo>
                    <a:pt x="4908550" y="146050"/>
                    <a:pt x="4721860" y="179070"/>
                    <a:pt x="4537710" y="222250"/>
                  </a:cubicBezTo>
                  <a:cubicBezTo>
                    <a:pt x="4257040" y="288290"/>
                    <a:pt x="3801110" y="416560"/>
                    <a:pt x="3486150" y="508000"/>
                  </a:cubicBezTo>
                  <a:cubicBezTo>
                    <a:pt x="3228340" y="582930"/>
                    <a:pt x="3017520" y="645160"/>
                    <a:pt x="2785110" y="725170"/>
                  </a:cubicBezTo>
                  <a:cubicBezTo>
                    <a:pt x="2551430" y="806450"/>
                    <a:pt x="2313940" y="894080"/>
                    <a:pt x="2087880" y="990600"/>
                  </a:cubicBezTo>
                  <a:cubicBezTo>
                    <a:pt x="1865630" y="1084580"/>
                    <a:pt x="1639570" y="1189990"/>
                    <a:pt x="1438910" y="1295400"/>
                  </a:cubicBezTo>
                  <a:cubicBezTo>
                    <a:pt x="1257300" y="1389380"/>
                    <a:pt x="1088390" y="1489710"/>
                    <a:pt x="934720" y="1588770"/>
                  </a:cubicBezTo>
                  <a:cubicBezTo>
                    <a:pt x="798830" y="1675130"/>
                    <a:pt x="669290" y="1764030"/>
                    <a:pt x="561340" y="1852930"/>
                  </a:cubicBezTo>
                  <a:cubicBezTo>
                    <a:pt x="467360" y="1929130"/>
                    <a:pt x="381000" y="2001520"/>
                    <a:pt x="316230" y="2084070"/>
                  </a:cubicBezTo>
                  <a:cubicBezTo>
                    <a:pt x="257810" y="2159000"/>
                    <a:pt x="212090" y="2246630"/>
                    <a:pt x="181610" y="2324100"/>
                  </a:cubicBezTo>
                  <a:cubicBezTo>
                    <a:pt x="156210" y="2392680"/>
                    <a:pt x="144780" y="2459990"/>
                    <a:pt x="137160" y="2523490"/>
                  </a:cubicBezTo>
                  <a:cubicBezTo>
                    <a:pt x="130810" y="2579370"/>
                    <a:pt x="127000" y="2636520"/>
                    <a:pt x="132080" y="2683510"/>
                  </a:cubicBezTo>
                  <a:cubicBezTo>
                    <a:pt x="137160" y="2721610"/>
                    <a:pt x="130810" y="2759710"/>
                    <a:pt x="161290" y="2785110"/>
                  </a:cubicBezTo>
                  <a:cubicBezTo>
                    <a:pt x="227330" y="2842260"/>
                    <a:pt x="499110" y="2830830"/>
                    <a:pt x="659130" y="2842260"/>
                  </a:cubicBezTo>
                  <a:cubicBezTo>
                    <a:pt x="806450" y="2853690"/>
                    <a:pt x="908050" y="2853690"/>
                    <a:pt x="1083310" y="2856230"/>
                  </a:cubicBezTo>
                  <a:cubicBezTo>
                    <a:pt x="1372870" y="2858770"/>
                    <a:pt x="1912620" y="2849880"/>
                    <a:pt x="2226310" y="2842260"/>
                  </a:cubicBezTo>
                  <a:cubicBezTo>
                    <a:pt x="2447290" y="2837180"/>
                    <a:pt x="2608580" y="2834640"/>
                    <a:pt x="2787650" y="2820670"/>
                  </a:cubicBezTo>
                  <a:cubicBezTo>
                    <a:pt x="2951480" y="2809240"/>
                    <a:pt x="3106420" y="2795270"/>
                    <a:pt x="3257550" y="2771140"/>
                  </a:cubicBezTo>
                  <a:cubicBezTo>
                    <a:pt x="3398520" y="2749550"/>
                    <a:pt x="3533140" y="2717800"/>
                    <a:pt x="3662680" y="2688590"/>
                  </a:cubicBezTo>
                  <a:cubicBezTo>
                    <a:pt x="3785870" y="2661920"/>
                    <a:pt x="3887470" y="2641600"/>
                    <a:pt x="4015740" y="2602230"/>
                  </a:cubicBezTo>
                  <a:cubicBezTo>
                    <a:pt x="4179570" y="2553970"/>
                    <a:pt x="4479290" y="2413000"/>
                    <a:pt x="4559300" y="2407920"/>
                  </a:cubicBezTo>
                  <a:cubicBezTo>
                    <a:pt x="4582160" y="2406650"/>
                    <a:pt x="4591050" y="2410460"/>
                    <a:pt x="4602480" y="2418080"/>
                  </a:cubicBezTo>
                  <a:cubicBezTo>
                    <a:pt x="4613910" y="2425700"/>
                    <a:pt x="4625340" y="2440940"/>
                    <a:pt x="4627880" y="2453640"/>
                  </a:cubicBezTo>
                  <a:cubicBezTo>
                    <a:pt x="4631690" y="2467610"/>
                    <a:pt x="4630420" y="2485390"/>
                    <a:pt x="4624070" y="2498090"/>
                  </a:cubicBezTo>
                  <a:cubicBezTo>
                    <a:pt x="4617720" y="2509520"/>
                    <a:pt x="4591050" y="2527300"/>
                    <a:pt x="4591050" y="2527300"/>
                  </a:cubicBezTo>
                </a:path>
              </a:pathLst>
            </a:custGeom>
            <a:solidFill>
              <a:srgbClr val="F6F3EB"/>
            </a:solidFill>
            <a:ln cap="sq">
              <a:noFill/>
              <a:prstDash val="solid"/>
              <a:miter/>
            </a:ln>
          </p:spPr>
        </p:sp>
      </p:grpSp>
      <p:grpSp>
        <p:nvGrpSpPr>
          <p:cNvPr id="7" name="Group 7"/>
          <p:cNvGrpSpPr/>
          <p:nvPr/>
        </p:nvGrpSpPr>
        <p:grpSpPr>
          <a:xfrm>
            <a:off x="0" y="1449443"/>
            <a:ext cx="18288000" cy="8879093"/>
            <a:chOff x="0" y="0"/>
            <a:chExt cx="4816593" cy="2338527"/>
          </a:xfrm>
        </p:grpSpPr>
        <p:sp>
          <p:nvSpPr>
            <p:cNvPr id="8" name="Freeform 8"/>
            <p:cNvSpPr/>
            <p:nvPr/>
          </p:nvSpPr>
          <p:spPr>
            <a:xfrm>
              <a:off x="0" y="0"/>
              <a:ext cx="4816592" cy="2338527"/>
            </a:xfrm>
            <a:custGeom>
              <a:avLst/>
              <a:gdLst/>
              <a:ahLst/>
              <a:cxnLst/>
              <a:rect l="l" t="t" r="r" b="b"/>
              <a:pathLst>
                <a:path w="4816592" h="2338527">
                  <a:moveTo>
                    <a:pt x="0" y="0"/>
                  </a:moveTo>
                  <a:lnTo>
                    <a:pt x="4816592" y="0"/>
                  </a:lnTo>
                  <a:lnTo>
                    <a:pt x="4816592" y="2338527"/>
                  </a:lnTo>
                  <a:lnTo>
                    <a:pt x="0" y="2338527"/>
                  </a:lnTo>
                  <a:close/>
                </a:path>
              </a:pathLst>
            </a:custGeom>
            <a:solidFill>
              <a:srgbClr val="FBFDFB"/>
            </a:solidFill>
          </p:spPr>
        </p:sp>
        <p:sp>
          <p:nvSpPr>
            <p:cNvPr id="9" name="TextBox 9"/>
            <p:cNvSpPr txBox="1"/>
            <p:nvPr/>
          </p:nvSpPr>
          <p:spPr>
            <a:xfrm>
              <a:off x="0" y="-47625"/>
              <a:ext cx="4816593" cy="2386152"/>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2118133" y="4009072"/>
            <a:ext cx="6679007" cy="4789096"/>
            <a:chOff x="0" y="0"/>
            <a:chExt cx="1759080" cy="1261326"/>
          </a:xfrm>
        </p:grpSpPr>
        <p:sp>
          <p:nvSpPr>
            <p:cNvPr id="11" name="Freeform 11"/>
            <p:cNvSpPr/>
            <p:nvPr/>
          </p:nvSpPr>
          <p:spPr>
            <a:xfrm>
              <a:off x="0" y="0"/>
              <a:ext cx="1759080" cy="1261326"/>
            </a:xfrm>
            <a:custGeom>
              <a:avLst/>
              <a:gdLst/>
              <a:ahLst/>
              <a:cxnLst/>
              <a:rect l="l" t="t" r="r" b="b"/>
              <a:pathLst>
                <a:path w="1759080" h="1261326">
                  <a:moveTo>
                    <a:pt x="59116" y="0"/>
                  </a:moveTo>
                  <a:lnTo>
                    <a:pt x="1699964" y="0"/>
                  </a:lnTo>
                  <a:cubicBezTo>
                    <a:pt x="1715642" y="0"/>
                    <a:pt x="1730679" y="6228"/>
                    <a:pt x="1741765" y="17315"/>
                  </a:cubicBezTo>
                  <a:cubicBezTo>
                    <a:pt x="1752852" y="28401"/>
                    <a:pt x="1759080" y="43438"/>
                    <a:pt x="1759080" y="59116"/>
                  </a:cubicBezTo>
                  <a:lnTo>
                    <a:pt x="1759080" y="1202210"/>
                  </a:lnTo>
                  <a:cubicBezTo>
                    <a:pt x="1759080" y="1234859"/>
                    <a:pt x="1732613" y="1261326"/>
                    <a:pt x="1699964" y="1261326"/>
                  </a:cubicBezTo>
                  <a:lnTo>
                    <a:pt x="59116" y="1261326"/>
                  </a:lnTo>
                  <a:cubicBezTo>
                    <a:pt x="26467" y="1261326"/>
                    <a:pt x="0" y="1234859"/>
                    <a:pt x="0" y="1202210"/>
                  </a:cubicBezTo>
                  <a:lnTo>
                    <a:pt x="0" y="59116"/>
                  </a:lnTo>
                  <a:cubicBezTo>
                    <a:pt x="0" y="26467"/>
                    <a:pt x="26467" y="0"/>
                    <a:pt x="59116" y="0"/>
                  </a:cubicBezTo>
                  <a:close/>
                </a:path>
              </a:pathLst>
            </a:custGeom>
            <a:solidFill>
              <a:srgbClr val="F6F3EB"/>
            </a:solidFill>
          </p:spPr>
        </p:sp>
        <p:sp>
          <p:nvSpPr>
            <p:cNvPr id="12" name="TextBox 12"/>
            <p:cNvSpPr txBox="1"/>
            <p:nvPr/>
          </p:nvSpPr>
          <p:spPr>
            <a:xfrm>
              <a:off x="0" y="-142875"/>
              <a:ext cx="1759080" cy="1404201"/>
            </a:xfrm>
            <a:prstGeom prst="rect">
              <a:avLst/>
            </a:prstGeom>
          </p:spPr>
          <p:txBody>
            <a:bodyPr lIns="63500" tIns="63500" rIns="63500" bIns="63500" rtlCol="0" anchor="ctr"/>
            <a:lstStyle/>
            <a:p>
              <a:pPr algn="ctr">
                <a:lnSpc>
                  <a:spcPts val="6199"/>
                </a:lnSpc>
              </a:pPr>
              <a:r>
                <a:rPr lang="en-US" sz="3999">
                  <a:solidFill>
                    <a:srgbClr val="000000"/>
                  </a:solidFill>
                  <a:latin typeface="Abhaya Libre"/>
                </a:rPr>
                <a:t>Many values &gt; 1:</a:t>
              </a:r>
            </a:p>
            <a:p>
              <a:pPr algn="ctr">
                <a:lnSpc>
                  <a:spcPts val="6199"/>
                </a:lnSpc>
              </a:pPr>
              <a:r>
                <a:rPr lang="en-US" sz="3999">
                  <a:solidFill>
                    <a:srgbClr val="000000"/>
                  </a:solidFill>
                  <a:latin typeface="Abhaya Libre Bold"/>
                </a:rPr>
                <a:t>Exploding gradients</a:t>
              </a:r>
            </a:p>
            <a:p>
              <a:pPr algn="ctr">
                <a:lnSpc>
                  <a:spcPts val="6199"/>
                </a:lnSpc>
              </a:pPr>
              <a:r>
                <a:rPr lang="en-US" sz="3999">
                  <a:solidFill>
                    <a:srgbClr val="000000"/>
                  </a:solidFill>
                  <a:latin typeface="Abhaya Libre Bold"/>
                </a:rPr>
                <a:t>Gradient clipping</a:t>
              </a:r>
              <a:r>
                <a:rPr lang="en-US" sz="3999">
                  <a:solidFill>
                    <a:srgbClr val="000000"/>
                  </a:solidFill>
                  <a:latin typeface="Abhaya Libre"/>
                </a:rPr>
                <a:t> to </a:t>
              </a:r>
            </a:p>
            <a:p>
              <a:pPr algn="ctr">
                <a:lnSpc>
                  <a:spcPts val="6199"/>
                </a:lnSpc>
              </a:pPr>
              <a:r>
                <a:rPr lang="en-US" sz="3999">
                  <a:solidFill>
                    <a:srgbClr val="000000"/>
                  </a:solidFill>
                  <a:latin typeface="Abhaya Libre"/>
                </a:rPr>
                <a:t>scale big gradients</a:t>
              </a:r>
            </a:p>
            <a:p>
              <a:pPr algn="ctr">
                <a:lnSpc>
                  <a:spcPts val="6199"/>
                </a:lnSpc>
              </a:pPr>
              <a:endParaRPr lang="en-US" sz="3999">
                <a:solidFill>
                  <a:srgbClr val="000000"/>
                </a:solidFill>
                <a:latin typeface="Abhaya Libre"/>
              </a:endParaRPr>
            </a:p>
          </p:txBody>
        </p:sp>
      </p:grpSp>
      <p:sp>
        <p:nvSpPr>
          <p:cNvPr id="13" name="TextBox 13"/>
          <p:cNvSpPr txBox="1"/>
          <p:nvPr/>
        </p:nvSpPr>
        <p:spPr>
          <a:xfrm>
            <a:off x="1028700" y="92076"/>
            <a:ext cx="17583890" cy="859402"/>
          </a:xfrm>
          <a:prstGeom prst="rect">
            <a:avLst/>
          </a:prstGeom>
        </p:spPr>
        <p:txBody>
          <a:bodyPr lIns="0" tIns="0" rIns="0" bIns="0" rtlCol="0" anchor="t">
            <a:spAutoFit/>
          </a:bodyPr>
          <a:lstStyle/>
          <a:p>
            <a:pPr>
              <a:lnSpc>
                <a:spcPts val="7560"/>
              </a:lnSpc>
            </a:pPr>
            <a:r>
              <a:rPr lang="en-US" sz="4400">
                <a:solidFill>
                  <a:srgbClr val="000000"/>
                </a:solidFill>
                <a:latin typeface="Alatsi Bold"/>
              </a:rPr>
              <a:t>3.3. TỐI ƯU HÓA MÔ HÌNH THÔNG QUA LAN TRUYỀN NGƯỢC</a:t>
            </a:r>
          </a:p>
        </p:txBody>
      </p:sp>
      <p:sp>
        <p:nvSpPr>
          <p:cNvPr id="14" name="TextBox 14"/>
          <p:cNvSpPr txBox="1"/>
          <p:nvPr/>
        </p:nvSpPr>
        <p:spPr>
          <a:xfrm>
            <a:off x="1507988" y="1751339"/>
            <a:ext cx="9265563" cy="854075"/>
          </a:xfrm>
          <a:prstGeom prst="rect">
            <a:avLst/>
          </a:prstGeom>
        </p:spPr>
        <p:txBody>
          <a:bodyPr lIns="0" tIns="0" rIns="0" bIns="0" rtlCol="0" anchor="t">
            <a:spAutoFit/>
          </a:bodyPr>
          <a:lstStyle/>
          <a:p>
            <a:pPr algn="ctr">
              <a:lnSpc>
                <a:spcPts val="7000"/>
              </a:lnSpc>
              <a:spcBef>
                <a:spcPct val="0"/>
              </a:spcBef>
            </a:pPr>
            <a:r>
              <a:rPr lang="en-US" sz="5000">
                <a:solidFill>
                  <a:srgbClr val="000000"/>
                </a:solidFill>
                <a:latin typeface="Alatsi Bold"/>
              </a:rPr>
              <a:t>VANISHING/EXPLODING GRADIENT</a:t>
            </a:r>
          </a:p>
        </p:txBody>
      </p:sp>
      <p:grpSp>
        <p:nvGrpSpPr>
          <p:cNvPr id="15" name="Group 15"/>
          <p:cNvGrpSpPr/>
          <p:nvPr/>
        </p:nvGrpSpPr>
        <p:grpSpPr>
          <a:xfrm>
            <a:off x="9820645" y="4009072"/>
            <a:ext cx="6679007" cy="4789096"/>
            <a:chOff x="0" y="0"/>
            <a:chExt cx="1759080" cy="1261326"/>
          </a:xfrm>
        </p:grpSpPr>
        <p:sp>
          <p:nvSpPr>
            <p:cNvPr id="16" name="Freeform 16"/>
            <p:cNvSpPr/>
            <p:nvPr/>
          </p:nvSpPr>
          <p:spPr>
            <a:xfrm>
              <a:off x="0" y="0"/>
              <a:ext cx="1759080" cy="1261326"/>
            </a:xfrm>
            <a:custGeom>
              <a:avLst/>
              <a:gdLst/>
              <a:ahLst/>
              <a:cxnLst/>
              <a:rect l="l" t="t" r="r" b="b"/>
              <a:pathLst>
                <a:path w="1759080" h="1261326">
                  <a:moveTo>
                    <a:pt x="59116" y="0"/>
                  </a:moveTo>
                  <a:lnTo>
                    <a:pt x="1699964" y="0"/>
                  </a:lnTo>
                  <a:cubicBezTo>
                    <a:pt x="1715642" y="0"/>
                    <a:pt x="1730679" y="6228"/>
                    <a:pt x="1741765" y="17315"/>
                  </a:cubicBezTo>
                  <a:cubicBezTo>
                    <a:pt x="1752852" y="28401"/>
                    <a:pt x="1759080" y="43438"/>
                    <a:pt x="1759080" y="59116"/>
                  </a:cubicBezTo>
                  <a:lnTo>
                    <a:pt x="1759080" y="1202210"/>
                  </a:lnTo>
                  <a:cubicBezTo>
                    <a:pt x="1759080" y="1234859"/>
                    <a:pt x="1732613" y="1261326"/>
                    <a:pt x="1699964" y="1261326"/>
                  </a:cubicBezTo>
                  <a:lnTo>
                    <a:pt x="59116" y="1261326"/>
                  </a:lnTo>
                  <a:cubicBezTo>
                    <a:pt x="26467" y="1261326"/>
                    <a:pt x="0" y="1234859"/>
                    <a:pt x="0" y="1202210"/>
                  </a:cubicBezTo>
                  <a:lnTo>
                    <a:pt x="0" y="59116"/>
                  </a:lnTo>
                  <a:cubicBezTo>
                    <a:pt x="0" y="26467"/>
                    <a:pt x="26467" y="0"/>
                    <a:pt x="59116" y="0"/>
                  </a:cubicBezTo>
                  <a:close/>
                </a:path>
              </a:pathLst>
            </a:custGeom>
            <a:solidFill>
              <a:srgbClr val="F6F3EB"/>
            </a:solidFill>
          </p:spPr>
        </p:sp>
        <p:sp>
          <p:nvSpPr>
            <p:cNvPr id="17" name="TextBox 17"/>
            <p:cNvSpPr txBox="1"/>
            <p:nvPr/>
          </p:nvSpPr>
          <p:spPr>
            <a:xfrm>
              <a:off x="0" y="-142875"/>
              <a:ext cx="1759080" cy="1404201"/>
            </a:xfrm>
            <a:prstGeom prst="rect">
              <a:avLst/>
            </a:prstGeom>
          </p:spPr>
          <p:txBody>
            <a:bodyPr lIns="50800" tIns="50800" rIns="50800" bIns="50800" rtlCol="0" anchor="ctr"/>
            <a:lstStyle/>
            <a:p>
              <a:pPr algn="ctr">
                <a:lnSpc>
                  <a:spcPts val="6159"/>
                </a:lnSpc>
              </a:pPr>
              <a:r>
                <a:rPr lang="en-US" sz="3999">
                  <a:solidFill>
                    <a:srgbClr val="000000"/>
                  </a:solidFill>
                  <a:latin typeface="Abhaya Libre"/>
                </a:rPr>
                <a:t>Many values &lt; 1:</a:t>
              </a:r>
            </a:p>
            <a:p>
              <a:pPr algn="ctr">
                <a:lnSpc>
                  <a:spcPts val="6159"/>
                </a:lnSpc>
              </a:pPr>
              <a:r>
                <a:rPr lang="en-US" sz="3999">
                  <a:solidFill>
                    <a:srgbClr val="000000"/>
                  </a:solidFill>
                  <a:latin typeface="Abhaya Libre Bold"/>
                </a:rPr>
                <a:t>Vanishing gradients</a:t>
              </a:r>
            </a:p>
            <a:p>
              <a:pPr>
                <a:lnSpc>
                  <a:spcPts val="6159"/>
                </a:lnSpc>
              </a:pPr>
              <a:r>
                <a:rPr lang="en-US" sz="3999">
                  <a:solidFill>
                    <a:srgbClr val="000000"/>
                  </a:solidFill>
                  <a:latin typeface="Abhaya Libre"/>
                </a:rPr>
                <a:t>           </a:t>
              </a:r>
              <a:r>
                <a:rPr lang="en-US" sz="3999">
                  <a:solidFill>
                    <a:srgbClr val="000000"/>
                  </a:solidFill>
                  <a:latin typeface="Abhaya Libre Bold"/>
                </a:rPr>
                <a:t> 1. Activation function </a:t>
              </a:r>
            </a:p>
            <a:p>
              <a:pPr>
                <a:lnSpc>
                  <a:spcPts val="6159"/>
                </a:lnSpc>
              </a:pPr>
              <a:r>
                <a:rPr lang="en-US" sz="3999">
                  <a:solidFill>
                    <a:srgbClr val="000000"/>
                  </a:solidFill>
                  <a:latin typeface="Abhaya Libre Bold"/>
                </a:rPr>
                <a:t>            2. Weight initialization </a:t>
              </a:r>
            </a:p>
            <a:p>
              <a:pPr>
                <a:lnSpc>
                  <a:spcPts val="6159"/>
                </a:lnSpc>
              </a:pPr>
              <a:r>
                <a:rPr lang="en-US" sz="3999">
                  <a:solidFill>
                    <a:srgbClr val="000000"/>
                  </a:solidFill>
                  <a:latin typeface="Abhaya Libre Bold"/>
                </a:rPr>
                <a:t>            3. Network architecture</a:t>
              </a: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2"/>
          <p:cNvGrpSpPr/>
          <p:nvPr/>
        </p:nvGrpSpPr>
        <p:grpSpPr>
          <a:xfrm>
            <a:off x="0" y="1449443"/>
            <a:ext cx="18288000" cy="8879093"/>
            <a:chOff x="0" y="0"/>
            <a:chExt cx="4816593" cy="2338527"/>
          </a:xfrm>
        </p:grpSpPr>
        <p:sp>
          <p:nvSpPr>
            <p:cNvPr id="3" name="Freeform 3"/>
            <p:cNvSpPr/>
            <p:nvPr/>
          </p:nvSpPr>
          <p:spPr>
            <a:xfrm>
              <a:off x="0" y="0"/>
              <a:ext cx="4816592" cy="2338527"/>
            </a:xfrm>
            <a:custGeom>
              <a:avLst/>
              <a:gdLst/>
              <a:ahLst/>
              <a:cxnLst/>
              <a:rect l="l" t="t" r="r" b="b"/>
              <a:pathLst>
                <a:path w="4816592" h="2338527">
                  <a:moveTo>
                    <a:pt x="0" y="0"/>
                  </a:moveTo>
                  <a:lnTo>
                    <a:pt x="4816592" y="0"/>
                  </a:lnTo>
                  <a:lnTo>
                    <a:pt x="4816592" y="2338527"/>
                  </a:lnTo>
                  <a:lnTo>
                    <a:pt x="0" y="2338527"/>
                  </a:lnTo>
                  <a:close/>
                </a:path>
              </a:pathLst>
            </a:custGeom>
            <a:solidFill>
              <a:srgbClr val="FBFDFB"/>
            </a:solidFill>
          </p:spPr>
        </p:sp>
        <p:sp>
          <p:nvSpPr>
            <p:cNvPr id="4" name="TextBox 4"/>
            <p:cNvSpPr txBox="1"/>
            <p:nvPr/>
          </p:nvSpPr>
          <p:spPr>
            <a:xfrm>
              <a:off x="0" y="-47625"/>
              <a:ext cx="4816593" cy="2386152"/>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flipV="1">
            <a:off x="266" y="1392293"/>
            <a:ext cx="18287734" cy="57150"/>
          </a:xfrm>
          <a:prstGeom prst="line">
            <a:avLst/>
          </a:prstGeom>
          <a:ln w="114300" cap="flat">
            <a:solidFill>
              <a:srgbClr val="9FC3D0"/>
            </a:solidFill>
            <a:prstDash val="solid"/>
            <a:headEnd type="none" w="sm" len="sm"/>
            <a:tailEnd type="none" w="sm" len="sm"/>
          </a:ln>
        </p:spPr>
      </p:sp>
      <p:sp>
        <p:nvSpPr>
          <p:cNvPr id="6" name="Freeform 6"/>
          <p:cNvSpPr/>
          <p:nvPr/>
        </p:nvSpPr>
        <p:spPr>
          <a:xfrm>
            <a:off x="9504023" y="3845181"/>
            <a:ext cx="8431922" cy="4247098"/>
          </a:xfrm>
          <a:custGeom>
            <a:avLst/>
            <a:gdLst/>
            <a:ahLst/>
            <a:cxnLst/>
            <a:rect l="l" t="t" r="r" b="b"/>
            <a:pathLst>
              <a:path w="8431922" h="4247098">
                <a:moveTo>
                  <a:pt x="0" y="0"/>
                </a:moveTo>
                <a:lnTo>
                  <a:pt x="8431922" y="0"/>
                </a:lnTo>
                <a:lnTo>
                  <a:pt x="8431922" y="4247098"/>
                </a:lnTo>
                <a:lnTo>
                  <a:pt x="0" y="4247098"/>
                </a:lnTo>
                <a:lnTo>
                  <a:pt x="0" y="0"/>
                </a:lnTo>
                <a:close/>
              </a:path>
            </a:pathLst>
          </a:custGeom>
          <a:blipFill>
            <a:blip r:embed="rId2"/>
            <a:stretch>
              <a:fillRect/>
            </a:stretch>
          </a:blipFill>
        </p:spPr>
      </p:sp>
      <p:sp>
        <p:nvSpPr>
          <p:cNvPr id="7" name="TextBox 7"/>
          <p:cNvSpPr txBox="1"/>
          <p:nvPr/>
        </p:nvSpPr>
        <p:spPr>
          <a:xfrm>
            <a:off x="1028700" y="92076"/>
            <a:ext cx="17583890" cy="859402"/>
          </a:xfrm>
          <a:prstGeom prst="rect">
            <a:avLst/>
          </a:prstGeom>
        </p:spPr>
        <p:txBody>
          <a:bodyPr lIns="0" tIns="0" rIns="0" bIns="0" rtlCol="0" anchor="t">
            <a:spAutoFit/>
          </a:bodyPr>
          <a:lstStyle/>
          <a:p>
            <a:pPr>
              <a:lnSpc>
                <a:spcPts val="7560"/>
              </a:lnSpc>
            </a:pPr>
            <a:r>
              <a:rPr lang="en-US" sz="4400">
                <a:solidFill>
                  <a:srgbClr val="000000"/>
                </a:solidFill>
                <a:latin typeface="Alatsi Bold"/>
              </a:rPr>
              <a:t>3.3. TỐI ƯU HÓA MÔ HÌNH THÔNG QUA LAN TRUYỀN NGƯỢC</a:t>
            </a:r>
          </a:p>
        </p:txBody>
      </p:sp>
      <p:sp>
        <p:nvSpPr>
          <p:cNvPr id="8" name="TextBox 8"/>
          <p:cNvSpPr txBox="1"/>
          <p:nvPr/>
        </p:nvSpPr>
        <p:spPr>
          <a:xfrm>
            <a:off x="668677" y="1703657"/>
            <a:ext cx="16950647" cy="1571625"/>
          </a:xfrm>
          <a:prstGeom prst="rect">
            <a:avLst/>
          </a:prstGeom>
        </p:spPr>
        <p:txBody>
          <a:bodyPr lIns="0" tIns="0" rIns="0" bIns="0" rtlCol="0" anchor="t">
            <a:spAutoFit/>
          </a:bodyPr>
          <a:lstStyle/>
          <a:p>
            <a:pPr algn="ctr">
              <a:lnSpc>
                <a:spcPts val="6300"/>
              </a:lnSpc>
            </a:pPr>
            <a:r>
              <a:rPr lang="en-US" sz="4500">
                <a:solidFill>
                  <a:srgbClr val="000000"/>
                </a:solidFill>
                <a:latin typeface="Alatsi Bold"/>
              </a:rPr>
              <a:t>KỸ THUẬT GRADIENT CLIPPING (GIẢI QUYẾT EXPLODING GRADIENT) </a:t>
            </a:r>
          </a:p>
          <a:p>
            <a:pPr algn="ctr">
              <a:lnSpc>
                <a:spcPts val="6300"/>
              </a:lnSpc>
              <a:spcBef>
                <a:spcPct val="0"/>
              </a:spcBef>
            </a:pPr>
            <a:endParaRPr lang="en-US" sz="4500">
              <a:solidFill>
                <a:srgbClr val="000000"/>
              </a:solidFill>
              <a:latin typeface="Alatsi Bold"/>
            </a:endParaRPr>
          </a:p>
        </p:txBody>
      </p:sp>
      <p:sp>
        <p:nvSpPr>
          <p:cNvPr id="9" name="TextBox 9"/>
          <p:cNvSpPr txBox="1"/>
          <p:nvPr/>
        </p:nvSpPr>
        <p:spPr>
          <a:xfrm>
            <a:off x="1028700" y="2940192"/>
            <a:ext cx="8475323" cy="6318250"/>
          </a:xfrm>
          <a:prstGeom prst="rect">
            <a:avLst/>
          </a:prstGeom>
        </p:spPr>
        <p:txBody>
          <a:bodyPr lIns="0" tIns="0" rIns="0" bIns="0" rtlCol="0" anchor="t">
            <a:spAutoFit/>
          </a:bodyPr>
          <a:lstStyle/>
          <a:p>
            <a:pPr>
              <a:lnSpc>
                <a:spcPts val="5599"/>
              </a:lnSpc>
            </a:pPr>
            <a:endParaRPr/>
          </a:p>
          <a:p>
            <a:pPr>
              <a:lnSpc>
                <a:spcPts val="5599"/>
              </a:lnSpc>
            </a:pPr>
            <a:r>
              <a:rPr lang="en-US" sz="3999" spc="251">
                <a:solidFill>
                  <a:srgbClr val="000000"/>
                </a:solidFill>
                <a:latin typeface="Alatsi"/>
              </a:rPr>
              <a:t>Là một kĩ thuật được sử dụng để giải quyết vấn đề exploding gradient xảy ra khi thực hiện lan truyền ngược. Bằng việc giới hạn giá trị lớn nhất cho gradient, hiện tượng này sẽ được kiểm soát trong thực tế</a:t>
            </a:r>
          </a:p>
          <a:p>
            <a:pPr>
              <a:lnSpc>
                <a:spcPts val="5599"/>
              </a:lnSpc>
            </a:pPr>
            <a:endParaRPr lang="en-US" sz="3999" spc="251">
              <a:solidFill>
                <a:srgbClr val="000000"/>
              </a:solidFill>
              <a:latin typeface="Alats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2"/>
          <p:cNvGrpSpPr/>
          <p:nvPr/>
        </p:nvGrpSpPr>
        <p:grpSpPr>
          <a:xfrm>
            <a:off x="0" y="1449443"/>
            <a:ext cx="18288000" cy="8879093"/>
            <a:chOff x="0" y="0"/>
            <a:chExt cx="4816593" cy="2338527"/>
          </a:xfrm>
        </p:grpSpPr>
        <p:sp>
          <p:nvSpPr>
            <p:cNvPr id="3" name="Freeform 3"/>
            <p:cNvSpPr/>
            <p:nvPr/>
          </p:nvSpPr>
          <p:spPr>
            <a:xfrm>
              <a:off x="0" y="0"/>
              <a:ext cx="4816592" cy="2338527"/>
            </a:xfrm>
            <a:custGeom>
              <a:avLst/>
              <a:gdLst/>
              <a:ahLst/>
              <a:cxnLst/>
              <a:rect l="l" t="t" r="r" b="b"/>
              <a:pathLst>
                <a:path w="4816592" h="2338527">
                  <a:moveTo>
                    <a:pt x="0" y="0"/>
                  </a:moveTo>
                  <a:lnTo>
                    <a:pt x="4816592" y="0"/>
                  </a:lnTo>
                  <a:lnTo>
                    <a:pt x="4816592" y="2338527"/>
                  </a:lnTo>
                  <a:lnTo>
                    <a:pt x="0" y="2338527"/>
                  </a:lnTo>
                  <a:close/>
                </a:path>
              </a:pathLst>
            </a:custGeom>
            <a:solidFill>
              <a:srgbClr val="FBFDFB"/>
            </a:solidFill>
          </p:spPr>
        </p:sp>
        <p:sp>
          <p:nvSpPr>
            <p:cNvPr id="4" name="TextBox 4"/>
            <p:cNvSpPr txBox="1"/>
            <p:nvPr/>
          </p:nvSpPr>
          <p:spPr>
            <a:xfrm>
              <a:off x="0" y="-47625"/>
              <a:ext cx="4816593" cy="2386152"/>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flipV="1">
            <a:off x="266" y="1392293"/>
            <a:ext cx="18287734" cy="57150"/>
          </a:xfrm>
          <a:prstGeom prst="line">
            <a:avLst/>
          </a:prstGeom>
          <a:ln w="114300" cap="flat">
            <a:solidFill>
              <a:srgbClr val="9FC3D0"/>
            </a:solidFill>
            <a:prstDash val="solid"/>
            <a:headEnd type="none" w="sm" len="sm"/>
            <a:tailEnd type="none" w="sm" len="sm"/>
          </a:ln>
        </p:spPr>
      </p:sp>
      <p:sp>
        <p:nvSpPr>
          <p:cNvPr id="6" name="Freeform 6"/>
          <p:cNvSpPr/>
          <p:nvPr/>
        </p:nvSpPr>
        <p:spPr>
          <a:xfrm>
            <a:off x="2830990" y="1861221"/>
            <a:ext cx="12626020" cy="5409793"/>
          </a:xfrm>
          <a:custGeom>
            <a:avLst/>
            <a:gdLst/>
            <a:ahLst/>
            <a:cxnLst/>
            <a:rect l="l" t="t" r="r" b="b"/>
            <a:pathLst>
              <a:path w="12626020" h="5409793">
                <a:moveTo>
                  <a:pt x="0" y="0"/>
                </a:moveTo>
                <a:lnTo>
                  <a:pt x="12626020" y="0"/>
                </a:lnTo>
                <a:lnTo>
                  <a:pt x="12626020" y="5409793"/>
                </a:lnTo>
                <a:lnTo>
                  <a:pt x="0" y="5409793"/>
                </a:lnTo>
                <a:lnTo>
                  <a:pt x="0" y="0"/>
                </a:lnTo>
                <a:close/>
              </a:path>
            </a:pathLst>
          </a:custGeom>
          <a:blipFill>
            <a:blip r:embed="rId2"/>
            <a:stretch>
              <a:fillRect/>
            </a:stretch>
          </a:blipFill>
        </p:spPr>
      </p:sp>
      <p:sp>
        <p:nvSpPr>
          <p:cNvPr id="7" name="TextBox 7"/>
          <p:cNvSpPr txBox="1"/>
          <p:nvPr/>
        </p:nvSpPr>
        <p:spPr>
          <a:xfrm>
            <a:off x="1028700" y="92076"/>
            <a:ext cx="17583890" cy="859402"/>
          </a:xfrm>
          <a:prstGeom prst="rect">
            <a:avLst/>
          </a:prstGeom>
        </p:spPr>
        <p:txBody>
          <a:bodyPr lIns="0" tIns="0" rIns="0" bIns="0" rtlCol="0" anchor="t">
            <a:spAutoFit/>
          </a:bodyPr>
          <a:lstStyle/>
          <a:p>
            <a:pPr>
              <a:lnSpc>
                <a:spcPts val="7560"/>
              </a:lnSpc>
            </a:pPr>
            <a:r>
              <a:rPr lang="en-US" sz="4400">
                <a:solidFill>
                  <a:srgbClr val="000000"/>
                </a:solidFill>
                <a:latin typeface="Alatsi Bold"/>
              </a:rPr>
              <a:t>3.3. TỐI ƯU HÓA MÔ HÌNH THÔNG QUA LAN TRUYỀN NGƯỢC</a:t>
            </a:r>
          </a:p>
        </p:txBody>
      </p:sp>
      <p:sp>
        <p:nvSpPr>
          <p:cNvPr id="8" name="TextBox 8"/>
          <p:cNvSpPr txBox="1"/>
          <p:nvPr/>
        </p:nvSpPr>
        <p:spPr>
          <a:xfrm>
            <a:off x="1514074" y="8053370"/>
            <a:ext cx="15872881" cy="2340646"/>
          </a:xfrm>
          <a:prstGeom prst="rect">
            <a:avLst/>
          </a:prstGeom>
        </p:spPr>
        <p:txBody>
          <a:bodyPr lIns="0" tIns="0" rIns="0" bIns="0" rtlCol="0" anchor="t">
            <a:spAutoFit/>
          </a:bodyPr>
          <a:lstStyle/>
          <a:p>
            <a:pPr algn="just">
              <a:lnSpc>
                <a:spcPts val="4717"/>
              </a:lnSpc>
            </a:pPr>
            <a:r>
              <a:rPr lang="en-US" sz="3369" spc="212">
                <a:solidFill>
                  <a:srgbClr val="000000"/>
                </a:solidFill>
                <a:latin typeface="Alatsi"/>
              </a:rPr>
              <a:t>Sử dụng các hàm kích hoạt không bão hòa như ReLU thay vì các hàm như sigmoid hoặc tanh, những hàm này có đặc tính bão hòa tại các giá trị lớn, dẫn đến việc gradient gần như biến mất.</a:t>
            </a:r>
          </a:p>
          <a:p>
            <a:pPr marL="0" lvl="0" indent="0" algn="just">
              <a:lnSpc>
                <a:spcPts val="4717"/>
              </a:lnSpc>
              <a:spcBef>
                <a:spcPct val="0"/>
              </a:spcBef>
            </a:pPr>
            <a:endParaRPr lang="en-US" sz="3369" spc="212">
              <a:solidFill>
                <a:srgbClr val="000000"/>
              </a:solidFill>
              <a:latin typeface="Alats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2"/>
          <p:cNvGrpSpPr/>
          <p:nvPr/>
        </p:nvGrpSpPr>
        <p:grpSpPr>
          <a:xfrm>
            <a:off x="0" y="1449443"/>
            <a:ext cx="18288000" cy="8879093"/>
            <a:chOff x="0" y="0"/>
            <a:chExt cx="4816593" cy="2338527"/>
          </a:xfrm>
        </p:grpSpPr>
        <p:sp>
          <p:nvSpPr>
            <p:cNvPr id="3" name="Freeform 3"/>
            <p:cNvSpPr/>
            <p:nvPr/>
          </p:nvSpPr>
          <p:spPr>
            <a:xfrm>
              <a:off x="0" y="0"/>
              <a:ext cx="4816592" cy="2338527"/>
            </a:xfrm>
            <a:custGeom>
              <a:avLst/>
              <a:gdLst/>
              <a:ahLst/>
              <a:cxnLst/>
              <a:rect l="l" t="t" r="r" b="b"/>
              <a:pathLst>
                <a:path w="4816592" h="2338527">
                  <a:moveTo>
                    <a:pt x="0" y="0"/>
                  </a:moveTo>
                  <a:lnTo>
                    <a:pt x="4816592" y="0"/>
                  </a:lnTo>
                  <a:lnTo>
                    <a:pt x="4816592" y="2338527"/>
                  </a:lnTo>
                  <a:lnTo>
                    <a:pt x="0" y="2338527"/>
                  </a:lnTo>
                  <a:close/>
                </a:path>
              </a:pathLst>
            </a:custGeom>
            <a:solidFill>
              <a:srgbClr val="FBFDFB"/>
            </a:solidFill>
          </p:spPr>
        </p:sp>
        <p:sp>
          <p:nvSpPr>
            <p:cNvPr id="4" name="TextBox 4"/>
            <p:cNvSpPr txBox="1"/>
            <p:nvPr/>
          </p:nvSpPr>
          <p:spPr>
            <a:xfrm>
              <a:off x="0" y="-47625"/>
              <a:ext cx="4816593" cy="2386152"/>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flipV="1">
            <a:off x="266" y="1392293"/>
            <a:ext cx="18287734" cy="57150"/>
          </a:xfrm>
          <a:prstGeom prst="line">
            <a:avLst/>
          </a:prstGeom>
          <a:ln w="114300" cap="flat">
            <a:solidFill>
              <a:srgbClr val="9FC3D0"/>
            </a:solidFill>
            <a:prstDash val="solid"/>
            <a:headEnd type="none" w="sm" len="sm"/>
            <a:tailEnd type="none" w="sm" len="sm"/>
          </a:ln>
        </p:spPr>
      </p:sp>
      <p:sp>
        <p:nvSpPr>
          <p:cNvPr id="6" name="Freeform 6"/>
          <p:cNvSpPr/>
          <p:nvPr/>
        </p:nvSpPr>
        <p:spPr>
          <a:xfrm>
            <a:off x="10472993" y="2387168"/>
            <a:ext cx="6786307" cy="4391140"/>
          </a:xfrm>
          <a:custGeom>
            <a:avLst/>
            <a:gdLst/>
            <a:ahLst/>
            <a:cxnLst/>
            <a:rect l="l" t="t" r="r" b="b"/>
            <a:pathLst>
              <a:path w="6786307" h="4391140">
                <a:moveTo>
                  <a:pt x="0" y="0"/>
                </a:moveTo>
                <a:lnTo>
                  <a:pt x="6786307" y="0"/>
                </a:lnTo>
                <a:lnTo>
                  <a:pt x="6786307" y="4391139"/>
                </a:lnTo>
                <a:lnTo>
                  <a:pt x="0" y="4391139"/>
                </a:lnTo>
                <a:lnTo>
                  <a:pt x="0" y="0"/>
                </a:lnTo>
                <a:close/>
              </a:path>
            </a:pathLst>
          </a:custGeom>
          <a:blipFill>
            <a:blip r:embed="rId2"/>
            <a:stretch>
              <a:fillRect/>
            </a:stretch>
          </a:blipFill>
        </p:spPr>
      </p:sp>
      <p:sp>
        <p:nvSpPr>
          <p:cNvPr id="7" name="TextBox 7"/>
          <p:cNvSpPr txBox="1"/>
          <p:nvPr/>
        </p:nvSpPr>
        <p:spPr>
          <a:xfrm>
            <a:off x="1028700" y="92076"/>
            <a:ext cx="17583890" cy="859402"/>
          </a:xfrm>
          <a:prstGeom prst="rect">
            <a:avLst/>
          </a:prstGeom>
        </p:spPr>
        <p:txBody>
          <a:bodyPr lIns="0" tIns="0" rIns="0" bIns="0" rtlCol="0" anchor="t">
            <a:spAutoFit/>
          </a:bodyPr>
          <a:lstStyle/>
          <a:p>
            <a:pPr>
              <a:lnSpc>
                <a:spcPts val="7560"/>
              </a:lnSpc>
            </a:pPr>
            <a:r>
              <a:rPr lang="en-US" sz="4400">
                <a:solidFill>
                  <a:srgbClr val="000000"/>
                </a:solidFill>
                <a:latin typeface="Alatsi Bold"/>
              </a:rPr>
              <a:t>3.3. TỐI ƯU HÓA MÔ HÌNH THÔNG QUA LAN TRUYỀN NGƯỢC</a:t>
            </a:r>
          </a:p>
        </p:txBody>
      </p:sp>
      <p:sp>
        <p:nvSpPr>
          <p:cNvPr id="8" name="TextBox 8"/>
          <p:cNvSpPr txBox="1"/>
          <p:nvPr/>
        </p:nvSpPr>
        <p:spPr>
          <a:xfrm>
            <a:off x="1028700" y="2253818"/>
            <a:ext cx="8791945" cy="5422900"/>
          </a:xfrm>
          <a:prstGeom prst="rect">
            <a:avLst/>
          </a:prstGeom>
        </p:spPr>
        <p:txBody>
          <a:bodyPr lIns="0" tIns="0" rIns="0" bIns="0" rtlCol="0" anchor="t">
            <a:spAutoFit/>
          </a:bodyPr>
          <a:lstStyle/>
          <a:p>
            <a:pPr algn="just">
              <a:lnSpc>
                <a:spcPts val="6199"/>
              </a:lnSpc>
            </a:pPr>
            <a:r>
              <a:rPr lang="en-US" sz="3999" spc="251">
                <a:solidFill>
                  <a:srgbClr val="000000"/>
                </a:solidFill>
                <a:latin typeface="Alatsi"/>
              </a:rPr>
              <a:t>Khởi tạo các trọng số của mạng nơ-ron sao cho chúng sẽ có cấu trúc giống như một ma trận đơn vị</a:t>
            </a:r>
          </a:p>
          <a:p>
            <a:pPr algn="just">
              <a:lnSpc>
                <a:spcPts val="6199"/>
              </a:lnSpc>
            </a:pPr>
            <a:r>
              <a:rPr lang="en-US" sz="3999" spc="251">
                <a:solidFill>
                  <a:srgbClr val="000000"/>
                </a:solidFill>
                <a:latin typeface="Alatsi"/>
              </a:rPr>
              <a:t>Khởi tạo các bias tương ứng cho các tầng thành phần của mạng nơ-ron là 0</a:t>
            </a:r>
          </a:p>
          <a:p>
            <a:pPr marL="0" lvl="0" indent="0" algn="just">
              <a:lnSpc>
                <a:spcPts val="6199"/>
              </a:lnSpc>
            </a:pPr>
            <a:endParaRPr lang="en-US" sz="3999" spc="251">
              <a:solidFill>
                <a:srgbClr val="000000"/>
              </a:solidFill>
              <a:latin typeface="Alatsi"/>
            </a:endParaRPr>
          </a:p>
        </p:txBody>
      </p:sp>
      <p:sp>
        <p:nvSpPr>
          <p:cNvPr id="9" name="TextBox 9"/>
          <p:cNvSpPr txBox="1"/>
          <p:nvPr/>
        </p:nvSpPr>
        <p:spPr>
          <a:xfrm>
            <a:off x="3976926" y="8419668"/>
            <a:ext cx="11687439" cy="736600"/>
          </a:xfrm>
          <a:prstGeom prst="rect">
            <a:avLst/>
          </a:prstGeom>
        </p:spPr>
        <p:txBody>
          <a:bodyPr lIns="0" tIns="0" rIns="0" bIns="0" rtlCol="0" anchor="t">
            <a:spAutoFit/>
          </a:bodyPr>
          <a:lstStyle/>
          <a:p>
            <a:pPr marL="0" lvl="0" indent="0" algn="just">
              <a:lnSpc>
                <a:spcPts val="6199"/>
              </a:lnSpc>
            </a:pPr>
            <a:r>
              <a:rPr lang="en-US" sz="3999" u="sng" spc="251">
                <a:solidFill>
                  <a:srgbClr val="000000"/>
                </a:solidFill>
                <a:latin typeface="Alatsi"/>
              </a:rPr>
              <a:t>Điều này giúp ngăn chặn trọng số thu nhỏ về 0</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2"/>
          <p:cNvGrpSpPr/>
          <p:nvPr/>
        </p:nvGrpSpPr>
        <p:grpSpPr>
          <a:xfrm>
            <a:off x="0" y="1449443"/>
            <a:ext cx="18288000" cy="8879093"/>
            <a:chOff x="0" y="0"/>
            <a:chExt cx="4816593" cy="2338527"/>
          </a:xfrm>
        </p:grpSpPr>
        <p:sp>
          <p:nvSpPr>
            <p:cNvPr id="3" name="Freeform 3"/>
            <p:cNvSpPr/>
            <p:nvPr/>
          </p:nvSpPr>
          <p:spPr>
            <a:xfrm>
              <a:off x="0" y="0"/>
              <a:ext cx="4816592" cy="2338527"/>
            </a:xfrm>
            <a:custGeom>
              <a:avLst/>
              <a:gdLst/>
              <a:ahLst/>
              <a:cxnLst/>
              <a:rect l="l" t="t" r="r" b="b"/>
              <a:pathLst>
                <a:path w="4816592" h="2338527">
                  <a:moveTo>
                    <a:pt x="0" y="0"/>
                  </a:moveTo>
                  <a:lnTo>
                    <a:pt x="4816592" y="0"/>
                  </a:lnTo>
                  <a:lnTo>
                    <a:pt x="4816592" y="2338527"/>
                  </a:lnTo>
                  <a:lnTo>
                    <a:pt x="0" y="2338527"/>
                  </a:lnTo>
                  <a:close/>
                </a:path>
              </a:pathLst>
            </a:custGeom>
            <a:solidFill>
              <a:srgbClr val="FBFDFB"/>
            </a:solidFill>
          </p:spPr>
        </p:sp>
        <p:sp>
          <p:nvSpPr>
            <p:cNvPr id="4" name="TextBox 4"/>
            <p:cNvSpPr txBox="1"/>
            <p:nvPr/>
          </p:nvSpPr>
          <p:spPr>
            <a:xfrm>
              <a:off x="0" y="-47625"/>
              <a:ext cx="4816593" cy="2386152"/>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flipV="1">
            <a:off x="266" y="1392293"/>
            <a:ext cx="18287734" cy="57150"/>
          </a:xfrm>
          <a:prstGeom prst="line">
            <a:avLst/>
          </a:prstGeom>
          <a:ln w="114300" cap="flat">
            <a:solidFill>
              <a:srgbClr val="9FC3D0"/>
            </a:solidFill>
            <a:prstDash val="solid"/>
            <a:headEnd type="none" w="sm" len="sm"/>
            <a:tailEnd type="none" w="sm" len="sm"/>
          </a:ln>
        </p:spPr>
      </p:sp>
      <p:graphicFrame>
        <p:nvGraphicFramePr>
          <p:cNvPr id="6" name="Table 6"/>
          <p:cNvGraphicFramePr>
            <a:graphicFrameLocks noGrp="1"/>
          </p:cNvGraphicFramePr>
          <p:nvPr/>
        </p:nvGraphicFramePr>
        <p:xfrm>
          <a:off x="1215614" y="3473376"/>
          <a:ext cx="16043686" cy="6556638"/>
        </p:xfrm>
        <a:graphic>
          <a:graphicData uri="http://schemas.openxmlformats.org/drawingml/2006/table">
            <a:tbl>
              <a:tblPr/>
              <a:tblGrid>
                <a:gridCol w="4165291">
                  <a:extLst>
                    <a:ext uri="{9D8B030D-6E8A-4147-A177-3AD203B41FA5}">
                      <a16:colId xmlns:a16="http://schemas.microsoft.com/office/drawing/2014/main" val="20000"/>
                    </a:ext>
                  </a:extLst>
                </a:gridCol>
                <a:gridCol w="7738561">
                  <a:extLst>
                    <a:ext uri="{9D8B030D-6E8A-4147-A177-3AD203B41FA5}">
                      <a16:colId xmlns:a16="http://schemas.microsoft.com/office/drawing/2014/main" val="20001"/>
                    </a:ext>
                  </a:extLst>
                </a:gridCol>
                <a:gridCol w="4139834">
                  <a:extLst>
                    <a:ext uri="{9D8B030D-6E8A-4147-A177-3AD203B41FA5}">
                      <a16:colId xmlns:a16="http://schemas.microsoft.com/office/drawing/2014/main" val="20002"/>
                    </a:ext>
                  </a:extLst>
                </a:gridCol>
              </a:tblGrid>
              <a:tr h="1195837">
                <a:tc>
                  <a:txBody>
                    <a:bodyPr/>
                    <a:lstStyle/>
                    <a:p>
                      <a:pPr algn="l">
                        <a:lnSpc>
                          <a:spcPts val="4200"/>
                        </a:lnSpc>
                        <a:defRPr/>
                      </a:pPr>
                      <a:r>
                        <a:rPr lang="en-US" sz="3000">
                          <a:solidFill>
                            <a:srgbClr val="000000"/>
                          </a:solidFill>
                          <a:latin typeface="Alatsi"/>
                        </a:rPr>
                        <a:t>Loại cổng</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200"/>
                        </a:lnSpc>
                        <a:defRPr/>
                      </a:pPr>
                      <a:r>
                        <a:rPr lang="en-US" sz="3000">
                          <a:solidFill>
                            <a:srgbClr val="000000"/>
                          </a:solidFill>
                          <a:latin typeface="Alatsi"/>
                        </a:rPr>
                        <a:t>Vai trò</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200"/>
                        </a:lnSpc>
                        <a:defRPr/>
                      </a:pPr>
                      <a:r>
                        <a:rPr lang="en-US" sz="3000">
                          <a:solidFill>
                            <a:srgbClr val="000000"/>
                          </a:solidFill>
                          <a:latin typeface="Alatsi"/>
                        </a:rPr>
                        <a:t>Được sử dụng trong</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752431">
                <a:tc>
                  <a:txBody>
                    <a:bodyPr/>
                    <a:lstStyle/>
                    <a:p>
                      <a:pPr algn="l">
                        <a:lnSpc>
                          <a:spcPts val="4200"/>
                        </a:lnSpc>
                        <a:defRPr/>
                      </a:pPr>
                      <a:r>
                        <a:rPr lang="en-US" sz="3000">
                          <a:solidFill>
                            <a:srgbClr val="000000"/>
                          </a:solidFill>
                          <a:latin typeface="Alatsi"/>
                        </a:rPr>
                        <a:t>Cổng cập nhật Γu​</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200"/>
                        </a:lnSpc>
                        <a:defRPr/>
                      </a:pPr>
                      <a:r>
                        <a:rPr lang="en-US" sz="3000">
                          <a:solidFill>
                            <a:srgbClr val="000000"/>
                          </a:solidFill>
                          <a:latin typeface="Alatsi"/>
                        </a:rPr>
                        <a:t>Dữ liệu cũ nên có tầm quan trọng như thế nào ở hiện tại?</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200"/>
                        </a:lnSpc>
                        <a:defRPr/>
                      </a:pPr>
                      <a:r>
                        <a:rPr lang="en-US" sz="3000">
                          <a:solidFill>
                            <a:srgbClr val="000000"/>
                          </a:solidFill>
                          <a:latin typeface="Alatsi"/>
                        </a:rPr>
                        <a:t>GRU, LSTM</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216696">
                <a:tc>
                  <a:txBody>
                    <a:bodyPr/>
                    <a:lstStyle/>
                    <a:p>
                      <a:pPr algn="l">
                        <a:lnSpc>
                          <a:spcPts val="4200"/>
                        </a:lnSpc>
                        <a:defRPr/>
                      </a:pPr>
                      <a:r>
                        <a:rPr lang="en-US" sz="3000">
                          <a:solidFill>
                            <a:srgbClr val="000000"/>
                          </a:solidFill>
                          <a:latin typeface="Alatsi"/>
                        </a:rPr>
                        <a:t>Cổng relevance Γr​</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200"/>
                        </a:lnSpc>
                        <a:defRPr/>
                      </a:pPr>
                      <a:r>
                        <a:rPr lang="en-US" sz="3000">
                          <a:solidFill>
                            <a:srgbClr val="000000"/>
                          </a:solidFill>
                          <a:latin typeface="Alatsi"/>
                        </a:rPr>
                        <a:t>Bỏ qua thông tin phía trước?</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200"/>
                        </a:lnSpc>
                        <a:defRPr/>
                      </a:pPr>
                      <a:r>
                        <a:rPr lang="en-US" sz="3000">
                          <a:solidFill>
                            <a:srgbClr val="000000"/>
                          </a:solidFill>
                          <a:latin typeface="Alatsi"/>
                        </a:rPr>
                        <a:t>GRU, LSTM</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95837">
                <a:tc>
                  <a:txBody>
                    <a:bodyPr/>
                    <a:lstStyle/>
                    <a:p>
                      <a:pPr algn="l">
                        <a:lnSpc>
                          <a:spcPts val="4200"/>
                        </a:lnSpc>
                        <a:defRPr/>
                      </a:pPr>
                      <a:r>
                        <a:rPr lang="en-US" sz="3000">
                          <a:solidFill>
                            <a:srgbClr val="000000"/>
                          </a:solidFill>
                          <a:latin typeface="Alatsi"/>
                        </a:rPr>
                        <a:t>Cổng quên Γf​</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200"/>
                        </a:lnSpc>
                        <a:defRPr/>
                      </a:pPr>
                      <a:r>
                        <a:rPr lang="en-US" sz="3000">
                          <a:solidFill>
                            <a:srgbClr val="000000"/>
                          </a:solidFill>
                          <a:latin typeface="Alatsi"/>
                        </a:rPr>
                        <a:t>Xoá ô hay không xoá?</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200"/>
                        </a:lnSpc>
                        <a:defRPr/>
                      </a:pPr>
                      <a:r>
                        <a:rPr lang="en-US" sz="3000">
                          <a:solidFill>
                            <a:srgbClr val="000000"/>
                          </a:solidFill>
                          <a:latin typeface="Alatsi"/>
                        </a:rPr>
                        <a:t>LSTM</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195837">
                <a:tc>
                  <a:txBody>
                    <a:bodyPr/>
                    <a:lstStyle/>
                    <a:p>
                      <a:pPr algn="l">
                        <a:lnSpc>
                          <a:spcPts val="4200"/>
                        </a:lnSpc>
                        <a:defRPr/>
                      </a:pPr>
                      <a:r>
                        <a:rPr lang="en-US" sz="3000">
                          <a:solidFill>
                            <a:srgbClr val="000000"/>
                          </a:solidFill>
                          <a:latin typeface="Alatsi"/>
                        </a:rPr>
                        <a:t>Cổng ra Γo​</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200"/>
                        </a:lnSpc>
                        <a:defRPr/>
                      </a:pPr>
                      <a:r>
                        <a:rPr lang="en-US" sz="3000">
                          <a:solidFill>
                            <a:srgbClr val="000000"/>
                          </a:solidFill>
                          <a:latin typeface="Alatsi"/>
                        </a:rPr>
                        <a:t>Biểu thị một ô ở mức độ bao nhiêu?</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200"/>
                        </a:lnSpc>
                        <a:defRPr/>
                      </a:pPr>
                      <a:r>
                        <a:rPr lang="en-US" sz="3000">
                          <a:solidFill>
                            <a:srgbClr val="000000"/>
                          </a:solidFill>
                          <a:latin typeface="Alatsi"/>
                        </a:rPr>
                        <a:t>LSTM</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7" name="Freeform 7"/>
          <p:cNvSpPr/>
          <p:nvPr/>
        </p:nvSpPr>
        <p:spPr>
          <a:xfrm>
            <a:off x="9387503" y="2191816"/>
            <a:ext cx="5415009" cy="1048066"/>
          </a:xfrm>
          <a:custGeom>
            <a:avLst/>
            <a:gdLst/>
            <a:ahLst/>
            <a:cxnLst/>
            <a:rect l="l" t="t" r="r" b="b"/>
            <a:pathLst>
              <a:path w="5415009" h="1048066">
                <a:moveTo>
                  <a:pt x="0" y="0"/>
                </a:moveTo>
                <a:lnTo>
                  <a:pt x="5415009" y="0"/>
                </a:lnTo>
                <a:lnTo>
                  <a:pt x="5415009" y="1048066"/>
                </a:lnTo>
                <a:lnTo>
                  <a:pt x="0" y="1048066"/>
                </a:lnTo>
                <a:lnTo>
                  <a:pt x="0" y="0"/>
                </a:lnTo>
                <a:close/>
              </a:path>
            </a:pathLst>
          </a:custGeom>
          <a:blipFill>
            <a:blip r:embed="rId2"/>
            <a:stretch>
              <a:fillRect/>
            </a:stretch>
          </a:blipFill>
        </p:spPr>
      </p:sp>
      <p:sp>
        <p:nvSpPr>
          <p:cNvPr id="8" name="TextBox 8"/>
          <p:cNvSpPr txBox="1"/>
          <p:nvPr/>
        </p:nvSpPr>
        <p:spPr>
          <a:xfrm>
            <a:off x="1215614" y="1601843"/>
            <a:ext cx="16043686" cy="1455420"/>
          </a:xfrm>
          <a:prstGeom prst="rect">
            <a:avLst/>
          </a:prstGeom>
        </p:spPr>
        <p:txBody>
          <a:bodyPr lIns="0" tIns="0" rIns="0" bIns="0" rtlCol="0" anchor="t">
            <a:spAutoFit/>
          </a:bodyPr>
          <a:lstStyle/>
          <a:p>
            <a:pPr marL="0" lvl="0" indent="0" algn="just">
              <a:lnSpc>
                <a:spcPts val="6089"/>
              </a:lnSpc>
            </a:pPr>
            <a:r>
              <a:rPr lang="en-US" sz="3000" spc="189">
                <a:solidFill>
                  <a:srgbClr val="000000"/>
                </a:solidFill>
                <a:latin typeface="Alatsi"/>
              </a:rPr>
              <a:t>Các cổng cụ thể được sử dụng trong một vài loại RNNs và thường có mục đích rõ ràng. Chúng thường được kí hiệu là Γ. Công thức:</a:t>
            </a:r>
          </a:p>
        </p:txBody>
      </p:sp>
      <p:sp>
        <p:nvSpPr>
          <p:cNvPr id="9" name="TextBox 9"/>
          <p:cNvSpPr txBox="1"/>
          <p:nvPr/>
        </p:nvSpPr>
        <p:spPr>
          <a:xfrm>
            <a:off x="1028700" y="92076"/>
            <a:ext cx="17583890" cy="859402"/>
          </a:xfrm>
          <a:prstGeom prst="rect">
            <a:avLst/>
          </a:prstGeom>
        </p:spPr>
        <p:txBody>
          <a:bodyPr lIns="0" tIns="0" rIns="0" bIns="0" rtlCol="0" anchor="t">
            <a:spAutoFit/>
          </a:bodyPr>
          <a:lstStyle/>
          <a:p>
            <a:pPr>
              <a:lnSpc>
                <a:spcPts val="7560"/>
              </a:lnSpc>
            </a:pPr>
            <a:r>
              <a:rPr lang="en-US" sz="4400">
                <a:solidFill>
                  <a:srgbClr val="000000"/>
                </a:solidFill>
                <a:latin typeface="Alatsi Bold"/>
              </a:rPr>
              <a:t>3.3. TỐI ƯU HÓA MÔ HÌNH THÔNG QUA LAN TRUYỀN NGƯỢC</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2"/>
          <p:cNvGrpSpPr/>
          <p:nvPr/>
        </p:nvGrpSpPr>
        <p:grpSpPr>
          <a:xfrm>
            <a:off x="0" y="1449443"/>
            <a:ext cx="18288000" cy="8879093"/>
            <a:chOff x="0" y="0"/>
            <a:chExt cx="4816593" cy="2338527"/>
          </a:xfrm>
        </p:grpSpPr>
        <p:sp>
          <p:nvSpPr>
            <p:cNvPr id="3" name="Freeform 3"/>
            <p:cNvSpPr/>
            <p:nvPr/>
          </p:nvSpPr>
          <p:spPr>
            <a:xfrm>
              <a:off x="0" y="0"/>
              <a:ext cx="4816592" cy="2338527"/>
            </a:xfrm>
            <a:custGeom>
              <a:avLst/>
              <a:gdLst/>
              <a:ahLst/>
              <a:cxnLst/>
              <a:rect l="l" t="t" r="r" b="b"/>
              <a:pathLst>
                <a:path w="4816592" h="2338527">
                  <a:moveTo>
                    <a:pt x="0" y="0"/>
                  </a:moveTo>
                  <a:lnTo>
                    <a:pt x="4816592" y="0"/>
                  </a:lnTo>
                  <a:lnTo>
                    <a:pt x="4816592" y="2338527"/>
                  </a:lnTo>
                  <a:lnTo>
                    <a:pt x="0" y="2338527"/>
                  </a:lnTo>
                  <a:close/>
                </a:path>
              </a:pathLst>
            </a:custGeom>
            <a:solidFill>
              <a:srgbClr val="FBFDFB"/>
            </a:solidFill>
          </p:spPr>
        </p:sp>
        <p:sp>
          <p:nvSpPr>
            <p:cNvPr id="4" name="TextBox 4"/>
            <p:cNvSpPr txBox="1"/>
            <p:nvPr/>
          </p:nvSpPr>
          <p:spPr>
            <a:xfrm>
              <a:off x="0" y="-47625"/>
              <a:ext cx="4816593" cy="2386152"/>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flipV="1">
            <a:off x="266" y="1392293"/>
            <a:ext cx="18287734" cy="57150"/>
          </a:xfrm>
          <a:prstGeom prst="line">
            <a:avLst/>
          </a:prstGeom>
          <a:ln w="114300" cap="flat">
            <a:solidFill>
              <a:srgbClr val="9FC3D0"/>
            </a:solidFill>
            <a:prstDash val="solid"/>
            <a:headEnd type="none" w="sm" len="sm"/>
            <a:tailEnd type="none" w="sm" len="sm"/>
          </a:ln>
        </p:spPr>
      </p:sp>
      <p:sp>
        <p:nvSpPr>
          <p:cNvPr id="6" name="Freeform 6"/>
          <p:cNvSpPr/>
          <p:nvPr/>
        </p:nvSpPr>
        <p:spPr>
          <a:xfrm>
            <a:off x="4025963" y="4284523"/>
            <a:ext cx="10633758" cy="6002477"/>
          </a:xfrm>
          <a:custGeom>
            <a:avLst/>
            <a:gdLst/>
            <a:ahLst/>
            <a:cxnLst/>
            <a:rect l="l" t="t" r="r" b="b"/>
            <a:pathLst>
              <a:path w="10633758" h="6002477">
                <a:moveTo>
                  <a:pt x="0" y="0"/>
                </a:moveTo>
                <a:lnTo>
                  <a:pt x="10633758" y="0"/>
                </a:lnTo>
                <a:lnTo>
                  <a:pt x="10633758" y="6002477"/>
                </a:lnTo>
                <a:lnTo>
                  <a:pt x="0" y="6002477"/>
                </a:lnTo>
                <a:lnTo>
                  <a:pt x="0" y="0"/>
                </a:lnTo>
                <a:close/>
              </a:path>
            </a:pathLst>
          </a:custGeom>
          <a:blipFill>
            <a:blip r:embed="rId2"/>
            <a:stretch>
              <a:fillRect/>
            </a:stretch>
          </a:blipFill>
        </p:spPr>
      </p:sp>
      <p:sp>
        <p:nvSpPr>
          <p:cNvPr id="7" name="TextBox 7"/>
          <p:cNvSpPr txBox="1"/>
          <p:nvPr/>
        </p:nvSpPr>
        <p:spPr>
          <a:xfrm>
            <a:off x="1028700" y="92076"/>
            <a:ext cx="17583890" cy="859402"/>
          </a:xfrm>
          <a:prstGeom prst="rect">
            <a:avLst/>
          </a:prstGeom>
        </p:spPr>
        <p:txBody>
          <a:bodyPr lIns="0" tIns="0" rIns="0" bIns="0" rtlCol="0" anchor="t">
            <a:spAutoFit/>
          </a:bodyPr>
          <a:lstStyle/>
          <a:p>
            <a:pPr>
              <a:lnSpc>
                <a:spcPts val="7560"/>
              </a:lnSpc>
            </a:pPr>
            <a:r>
              <a:rPr lang="en-US" sz="4400">
                <a:solidFill>
                  <a:srgbClr val="000000"/>
                </a:solidFill>
                <a:latin typeface="Alatsi Bold"/>
              </a:rPr>
              <a:t>3.3. TỐI ƯU HÓA MÔ HÌNH THÔNG QUA LAN TRUYỀN NGƯỢC</a:t>
            </a:r>
          </a:p>
        </p:txBody>
      </p:sp>
      <p:sp>
        <p:nvSpPr>
          <p:cNvPr id="8" name="TextBox 8"/>
          <p:cNvSpPr txBox="1"/>
          <p:nvPr/>
        </p:nvSpPr>
        <p:spPr>
          <a:xfrm>
            <a:off x="1028700" y="1735193"/>
            <a:ext cx="11247954" cy="854075"/>
          </a:xfrm>
          <a:prstGeom prst="rect">
            <a:avLst/>
          </a:prstGeom>
        </p:spPr>
        <p:txBody>
          <a:bodyPr lIns="0" tIns="0" rIns="0" bIns="0" rtlCol="0" anchor="t">
            <a:spAutoFit/>
          </a:bodyPr>
          <a:lstStyle/>
          <a:p>
            <a:pPr algn="ctr">
              <a:lnSpc>
                <a:spcPts val="7000"/>
              </a:lnSpc>
              <a:spcBef>
                <a:spcPct val="0"/>
              </a:spcBef>
            </a:pPr>
            <a:r>
              <a:rPr lang="en-US" sz="5000">
                <a:solidFill>
                  <a:srgbClr val="000000"/>
                </a:solidFill>
                <a:latin typeface="Alatsi Bold"/>
              </a:rPr>
              <a:t>LSTM CELLS (LONG SHORT TERM MEMORY)</a:t>
            </a:r>
          </a:p>
        </p:txBody>
      </p:sp>
      <p:sp>
        <p:nvSpPr>
          <p:cNvPr id="9" name="TextBox 9"/>
          <p:cNvSpPr txBox="1"/>
          <p:nvPr/>
        </p:nvSpPr>
        <p:spPr>
          <a:xfrm>
            <a:off x="1028700" y="2779768"/>
            <a:ext cx="15545248" cy="1517650"/>
          </a:xfrm>
          <a:prstGeom prst="rect">
            <a:avLst/>
          </a:prstGeom>
        </p:spPr>
        <p:txBody>
          <a:bodyPr lIns="0" tIns="0" rIns="0" bIns="0" rtlCol="0" anchor="t">
            <a:spAutoFit/>
          </a:bodyPr>
          <a:lstStyle/>
          <a:p>
            <a:pPr marL="0" lvl="0" indent="0" algn="just">
              <a:lnSpc>
                <a:spcPts val="6199"/>
              </a:lnSpc>
            </a:pPr>
            <a:r>
              <a:rPr lang="en-US" sz="3999" spc="251">
                <a:solidFill>
                  <a:srgbClr val="000000"/>
                </a:solidFill>
                <a:latin typeface="Alatsi"/>
              </a:rPr>
              <a:t>Các ô LSTM (Long Short Term Memory) có cơ chế điều khiển luồng thông tin:</a:t>
            </a:r>
          </a:p>
        </p:txBody>
      </p:sp>
      <p:sp>
        <p:nvSpPr>
          <p:cNvPr id="10" name="TextBox 10"/>
          <p:cNvSpPr txBox="1"/>
          <p:nvPr/>
        </p:nvSpPr>
        <p:spPr>
          <a:xfrm>
            <a:off x="5410800" y="3560818"/>
            <a:ext cx="11163148" cy="736600"/>
          </a:xfrm>
          <a:prstGeom prst="rect">
            <a:avLst/>
          </a:prstGeom>
        </p:spPr>
        <p:txBody>
          <a:bodyPr lIns="0" tIns="0" rIns="0" bIns="0" rtlCol="0" anchor="t">
            <a:spAutoFit/>
          </a:bodyPr>
          <a:lstStyle/>
          <a:p>
            <a:pPr marL="0" lvl="0" indent="0">
              <a:lnSpc>
                <a:spcPts val="6199"/>
              </a:lnSpc>
            </a:pPr>
            <a:r>
              <a:rPr lang="en-US" sz="3999" spc="251">
                <a:solidFill>
                  <a:srgbClr val="000000"/>
                </a:solidFill>
                <a:latin typeface="Alatsi"/>
              </a:rPr>
              <a:t>1) Forget 2) Store 3) Update 4) Output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2"/>
          <p:cNvGrpSpPr/>
          <p:nvPr/>
        </p:nvGrpSpPr>
        <p:grpSpPr>
          <a:xfrm>
            <a:off x="0" y="1449443"/>
            <a:ext cx="18288000" cy="8879093"/>
            <a:chOff x="0" y="0"/>
            <a:chExt cx="4816593" cy="2338527"/>
          </a:xfrm>
        </p:grpSpPr>
        <p:sp>
          <p:nvSpPr>
            <p:cNvPr id="3" name="Freeform 3"/>
            <p:cNvSpPr/>
            <p:nvPr/>
          </p:nvSpPr>
          <p:spPr>
            <a:xfrm>
              <a:off x="0" y="0"/>
              <a:ext cx="4816592" cy="2338527"/>
            </a:xfrm>
            <a:custGeom>
              <a:avLst/>
              <a:gdLst/>
              <a:ahLst/>
              <a:cxnLst/>
              <a:rect l="l" t="t" r="r" b="b"/>
              <a:pathLst>
                <a:path w="4816592" h="2338527">
                  <a:moveTo>
                    <a:pt x="0" y="0"/>
                  </a:moveTo>
                  <a:lnTo>
                    <a:pt x="4816592" y="0"/>
                  </a:lnTo>
                  <a:lnTo>
                    <a:pt x="4816592" y="2338527"/>
                  </a:lnTo>
                  <a:lnTo>
                    <a:pt x="0" y="2338527"/>
                  </a:lnTo>
                  <a:close/>
                </a:path>
              </a:pathLst>
            </a:custGeom>
            <a:solidFill>
              <a:srgbClr val="FBFDFB"/>
            </a:solidFill>
          </p:spPr>
        </p:sp>
        <p:sp>
          <p:nvSpPr>
            <p:cNvPr id="4" name="TextBox 4"/>
            <p:cNvSpPr txBox="1"/>
            <p:nvPr/>
          </p:nvSpPr>
          <p:spPr>
            <a:xfrm>
              <a:off x="0" y="-47625"/>
              <a:ext cx="4816593" cy="2386152"/>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flipV="1">
            <a:off x="266" y="1392293"/>
            <a:ext cx="18287734" cy="57150"/>
          </a:xfrm>
          <a:prstGeom prst="line">
            <a:avLst/>
          </a:prstGeom>
          <a:ln w="114300" cap="flat">
            <a:solidFill>
              <a:srgbClr val="9FC3D0"/>
            </a:solidFill>
            <a:prstDash val="solid"/>
            <a:headEnd type="none" w="sm" len="sm"/>
            <a:tailEnd type="none" w="sm" len="sm"/>
          </a:ln>
        </p:spPr>
      </p:sp>
      <p:sp>
        <p:nvSpPr>
          <p:cNvPr id="6" name="Freeform 6"/>
          <p:cNvSpPr/>
          <p:nvPr/>
        </p:nvSpPr>
        <p:spPr>
          <a:xfrm>
            <a:off x="7860170" y="4155891"/>
            <a:ext cx="10427830" cy="6087841"/>
          </a:xfrm>
          <a:custGeom>
            <a:avLst/>
            <a:gdLst/>
            <a:ahLst/>
            <a:cxnLst/>
            <a:rect l="l" t="t" r="r" b="b"/>
            <a:pathLst>
              <a:path w="10427830" h="6087841">
                <a:moveTo>
                  <a:pt x="0" y="0"/>
                </a:moveTo>
                <a:lnTo>
                  <a:pt x="10427830" y="0"/>
                </a:lnTo>
                <a:lnTo>
                  <a:pt x="10427830" y="6087840"/>
                </a:lnTo>
                <a:lnTo>
                  <a:pt x="0" y="6087840"/>
                </a:lnTo>
                <a:lnTo>
                  <a:pt x="0" y="0"/>
                </a:lnTo>
                <a:close/>
              </a:path>
            </a:pathLst>
          </a:custGeom>
          <a:blipFill>
            <a:blip r:embed="rId2"/>
            <a:stretch>
              <a:fillRect t="-4634" r="-1189" b="-558"/>
            </a:stretch>
          </a:blipFill>
        </p:spPr>
      </p:sp>
      <p:sp>
        <p:nvSpPr>
          <p:cNvPr id="7" name="TextBox 7"/>
          <p:cNvSpPr txBox="1"/>
          <p:nvPr/>
        </p:nvSpPr>
        <p:spPr>
          <a:xfrm>
            <a:off x="1028700" y="92076"/>
            <a:ext cx="17583890" cy="859402"/>
          </a:xfrm>
          <a:prstGeom prst="rect">
            <a:avLst/>
          </a:prstGeom>
        </p:spPr>
        <p:txBody>
          <a:bodyPr lIns="0" tIns="0" rIns="0" bIns="0" rtlCol="0" anchor="t">
            <a:spAutoFit/>
          </a:bodyPr>
          <a:lstStyle/>
          <a:p>
            <a:pPr>
              <a:lnSpc>
                <a:spcPts val="7560"/>
              </a:lnSpc>
            </a:pPr>
            <a:r>
              <a:rPr lang="en-US" sz="4400">
                <a:solidFill>
                  <a:srgbClr val="000000"/>
                </a:solidFill>
                <a:latin typeface="Alatsi Bold"/>
              </a:rPr>
              <a:t>3.3. TỐI ƯU HÓA MÔ HÌNH THÔNG QUA LAN TRUYỀN NGƯỢC</a:t>
            </a:r>
          </a:p>
        </p:txBody>
      </p:sp>
      <p:sp>
        <p:nvSpPr>
          <p:cNvPr id="8" name="TextBox 8"/>
          <p:cNvSpPr txBox="1"/>
          <p:nvPr/>
        </p:nvSpPr>
        <p:spPr>
          <a:xfrm>
            <a:off x="1028700" y="1735193"/>
            <a:ext cx="11247954" cy="854075"/>
          </a:xfrm>
          <a:prstGeom prst="rect">
            <a:avLst/>
          </a:prstGeom>
        </p:spPr>
        <p:txBody>
          <a:bodyPr lIns="0" tIns="0" rIns="0" bIns="0" rtlCol="0" anchor="t">
            <a:spAutoFit/>
          </a:bodyPr>
          <a:lstStyle/>
          <a:p>
            <a:pPr algn="ctr">
              <a:lnSpc>
                <a:spcPts val="7000"/>
              </a:lnSpc>
              <a:spcBef>
                <a:spcPct val="0"/>
              </a:spcBef>
            </a:pPr>
            <a:r>
              <a:rPr lang="en-US" sz="5000">
                <a:solidFill>
                  <a:srgbClr val="000000"/>
                </a:solidFill>
                <a:latin typeface="Alatsi Bold"/>
              </a:rPr>
              <a:t>LSTM CELLS (LONG SHORT TERM MEMORY)</a:t>
            </a:r>
          </a:p>
        </p:txBody>
      </p:sp>
      <p:sp>
        <p:nvSpPr>
          <p:cNvPr id="9" name="TextBox 9"/>
          <p:cNvSpPr txBox="1"/>
          <p:nvPr/>
        </p:nvSpPr>
        <p:spPr>
          <a:xfrm>
            <a:off x="1028700" y="2808343"/>
            <a:ext cx="16082938" cy="2477135"/>
          </a:xfrm>
          <a:prstGeom prst="rect">
            <a:avLst/>
          </a:prstGeom>
        </p:spPr>
        <p:txBody>
          <a:bodyPr lIns="0" tIns="0" rIns="0" bIns="0" rtlCol="0" anchor="t">
            <a:spAutoFit/>
          </a:bodyPr>
          <a:lstStyle/>
          <a:p>
            <a:pPr marL="690881" lvl="1" indent="-345440" algn="just">
              <a:lnSpc>
                <a:spcPts val="4960"/>
              </a:lnSpc>
              <a:buFont typeface="Arial"/>
              <a:buChar char="•"/>
            </a:pPr>
            <a:r>
              <a:rPr lang="en-US" sz="3200" spc="201">
                <a:solidFill>
                  <a:srgbClr val="000000"/>
                </a:solidFill>
                <a:latin typeface="Alatsi"/>
              </a:rPr>
              <a:t>Quyết định thông tin nào sẽ được đưa đến cell state thông qua cổng.</a:t>
            </a:r>
          </a:p>
          <a:p>
            <a:pPr marL="690881" lvl="1" indent="-345440" algn="just">
              <a:lnSpc>
                <a:spcPts val="4960"/>
              </a:lnSpc>
              <a:buFont typeface="Arial"/>
              <a:buChar char="•"/>
            </a:pPr>
            <a:r>
              <a:rPr lang="en-US" sz="3200" spc="201">
                <a:solidFill>
                  <a:srgbClr val="000000"/>
                </a:solidFill>
                <a:latin typeface="Alatsi"/>
              </a:rPr>
              <a:t>Xác định loại thông tin mới nào sẽ được lưu trữ trong cell state.</a:t>
            </a:r>
          </a:p>
          <a:p>
            <a:pPr marL="690881" lvl="1" indent="-345440" algn="just">
              <a:lnSpc>
                <a:spcPts val="4960"/>
              </a:lnSpc>
              <a:buFont typeface="Arial"/>
              <a:buChar char="•"/>
            </a:pPr>
            <a:r>
              <a:rPr lang="en-US" sz="3200" spc="201">
                <a:solidFill>
                  <a:srgbClr val="000000"/>
                </a:solidFill>
                <a:latin typeface="Alatsi"/>
              </a:rPr>
              <a:t>Cập nhật cellstate cũ Ct-1 vào cell state mới Ct.</a:t>
            </a:r>
          </a:p>
          <a:p>
            <a:pPr marL="0" lvl="0" indent="0" algn="just">
              <a:lnSpc>
                <a:spcPts val="4960"/>
              </a:lnSpc>
            </a:pPr>
            <a:endParaRPr lang="en-US" sz="3200" spc="201">
              <a:solidFill>
                <a:srgbClr val="000000"/>
              </a:solidFill>
              <a:latin typeface="Alatsi"/>
            </a:endParaRPr>
          </a:p>
        </p:txBody>
      </p:sp>
      <p:sp>
        <p:nvSpPr>
          <p:cNvPr id="10" name="TextBox 10"/>
          <p:cNvSpPr txBox="1"/>
          <p:nvPr/>
        </p:nvSpPr>
        <p:spPr>
          <a:xfrm>
            <a:off x="1028700" y="4791751"/>
            <a:ext cx="6467783" cy="3734435"/>
          </a:xfrm>
          <a:prstGeom prst="rect">
            <a:avLst/>
          </a:prstGeom>
        </p:spPr>
        <p:txBody>
          <a:bodyPr lIns="0" tIns="0" rIns="0" bIns="0" rtlCol="0" anchor="t">
            <a:spAutoFit/>
          </a:bodyPr>
          <a:lstStyle/>
          <a:p>
            <a:pPr marL="690881" lvl="1" indent="-345440" algn="just">
              <a:lnSpc>
                <a:spcPts val="4960"/>
              </a:lnSpc>
              <a:buFont typeface="Arial"/>
              <a:buChar char="•"/>
            </a:pPr>
            <a:r>
              <a:rPr lang="en-US" sz="3200" spc="201">
                <a:solidFill>
                  <a:srgbClr val="000000"/>
                </a:solidFill>
                <a:latin typeface="Alatsi"/>
              </a:rPr>
              <a:t>Bổ sung it*Ct~: scale bởi it để thể hiện bao nhiêu lượng tin cần update.</a:t>
            </a:r>
          </a:p>
          <a:p>
            <a:pPr marL="690881" lvl="1" indent="-345440" algn="just">
              <a:lnSpc>
                <a:spcPts val="4960"/>
              </a:lnSpc>
              <a:buFont typeface="Arial"/>
              <a:buChar char="•"/>
            </a:pPr>
            <a:r>
              <a:rPr lang="en-US" sz="3200" spc="201">
                <a:solidFill>
                  <a:srgbClr val="000000"/>
                </a:solidFill>
                <a:latin typeface="Alatsi"/>
              </a:rPr>
              <a:t>Quyết định nên đưa đầu ra là gì?</a:t>
            </a:r>
          </a:p>
          <a:p>
            <a:pPr marL="0" lvl="0" indent="0" algn="just">
              <a:lnSpc>
                <a:spcPts val="4960"/>
              </a:lnSpc>
            </a:pPr>
            <a:endParaRPr lang="en-US" sz="3200" spc="201">
              <a:solidFill>
                <a:srgbClr val="000000"/>
              </a:solidFill>
              <a:latin typeface="Alats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rot="-10800000">
            <a:off x="-2628900" y="1755474"/>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10800000">
            <a:off x="13601700" y="7809217"/>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AutoShape 4"/>
          <p:cNvSpPr/>
          <p:nvPr/>
        </p:nvSpPr>
        <p:spPr>
          <a:xfrm flipV="1">
            <a:off x="266" y="1392293"/>
            <a:ext cx="18287734" cy="57150"/>
          </a:xfrm>
          <a:prstGeom prst="line">
            <a:avLst/>
          </a:prstGeom>
          <a:ln w="114300" cap="flat">
            <a:solidFill>
              <a:srgbClr val="9FC3D0"/>
            </a:solidFill>
            <a:prstDash val="solid"/>
            <a:headEnd type="none" w="sm" len="sm"/>
            <a:tailEnd type="none" w="sm" len="sm"/>
          </a:ln>
        </p:spPr>
      </p:sp>
      <p:sp>
        <p:nvSpPr>
          <p:cNvPr id="5" name="TextBox 5"/>
          <p:cNvSpPr txBox="1"/>
          <p:nvPr/>
        </p:nvSpPr>
        <p:spPr>
          <a:xfrm>
            <a:off x="4810016" y="3675673"/>
            <a:ext cx="8667969" cy="2630855"/>
          </a:xfrm>
          <a:prstGeom prst="rect">
            <a:avLst/>
          </a:prstGeom>
        </p:spPr>
        <p:txBody>
          <a:bodyPr lIns="0" tIns="0" rIns="0" bIns="0" rtlCol="0" anchor="t">
            <a:spAutoFit/>
          </a:bodyPr>
          <a:lstStyle/>
          <a:p>
            <a:pPr algn="ctr">
              <a:lnSpc>
                <a:spcPts val="21417"/>
              </a:lnSpc>
            </a:pPr>
            <a:r>
              <a:rPr lang="en-US" sz="15298">
                <a:solidFill>
                  <a:srgbClr val="000000"/>
                </a:solidFill>
                <a:latin typeface="Alatsi Bold"/>
              </a:rPr>
              <a:t>DEMO</a:t>
            </a:r>
          </a:p>
        </p:txBody>
      </p:sp>
      <p:sp>
        <p:nvSpPr>
          <p:cNvPr id="6" name="TextBox 6"/>
          <p:cNvSpPr txBox="1"/>
          <p:nvPr/>
        </p:nvSpPr>
        <p:spPr>
          <a:xfrm>
            <a:off x="1028700" y="92076"/>
            <a:ext cx="17583890" cy="920114"/>
          </a:xfrm>
          <a:prstGeom prst="rect">
            <a:avLst/>
          </a:prstGeom>
        </p:spPr>
        <p:txBody>
          <a:bodyPr lIns="0" tIns="0" rIns="0" bIns="0" rtlCol="0" anchor="t">
            <a:spAutoFit/>
          </a:bodyPr>
          <a:lstStyle/>
          <a:p>
            <a:pPr>
              <a:lnSpc>
                <a:spcPts val="7560"/>
              </a:lnSpc>
            </a:pPr>
            <a:r>
              <a:rPr lang="en-US" sz="5400">
                <a:solidFill>
                  <a:srgbClr val="000000"/>
                </a:solidFill>
                <a:latin typeface="Alatsi Bold"/>
              </a:rPr>
              <a:t>3.4. DEMO VỚI PYTHON: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rot="-10800000">
            <a:off x="13601700" y="7809217"/>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AutoShape 3"/>
          <p:cNvSpPr/>
          <p:nvPr/>
        </p:nvSpPr>
        <p:spPr>
          <a:xfrm flipV="1">
            <a:off x="266" y="1392293"/>
            <a:ext cx="18287734" cy="57150"/>
          </a:xfrm>
          <a:prstGeom prst="line">
            <a:avLst/>
          </a:prstGeom>
          <a:ln w="114300" cap="flat">
            <a:solidFill>
              <a:srgbClr val="9FC3D0"/>
            </a:solidFill>
            <a:prstDash val="solid"/>
            <a:headEnd type="none" w="sm" len="sm"/>
            <a:tailEnd type="none" w="sm" len="sm"/>
          </a:ln>
        </p:spPr>
      </p:sp>
      <p:sp>
        <p:nvSpPr>
          <p:cNvPr id="4" name="TextBox 4"/>
          <p:cNvSpPr txBox="1"/>
          <p:nvPr/>
        </p:nvSpPr>
        <p:spPr>
          <a:xfrm>
            <a:off x="1028700" y="49269"/>
            <a:ext cx="15887700" cy="1077218"/>
          </a:xfrm>
          <a:prstGeom prst="rect">
            <a:avLst/>
          </a:prstGeom>
        </p:spPr>
        <p:txBody>
          <a:bodyPr wrap="square" lIns="0" tIns="0" rIns="0" bIns="0" rtlCol="0" anchor="t">
            <a:spAutoFit/>
          </a:bodyPr>
          <a:lstStyle/>
          <a:p>
            <a:pPr>
              <a:lnSpc>
                <a:spcPts val="8400"/>
              </a:lnSpc>
            </a:pPr>
            <a:r>
              <a:rPr lang="en-US" sz="6000">
                <a:solidFill>
                  <a:srgbClr val="000000"/>
                </a:solidFill>
                <a:latin typeface="Alatsi Bold"/>
              </a:rPr>
              <a:t>2. RECURRENT NEURAL NETWORK</a:t>
            </a:r>
          </a:p>
        </p:txBody>
      </p:sp>
      <p:sp>
        <p:nvSpPr>
          <p:cNvPr id="5" name="TextBox 5"/>
          <p:cNvSpPr txBox="1"/>
          <p:nvPr/>
        </p:nvSpPr>
        <p:spPr>
          <a:xfrm>
            <a:off x="1028700" y="2096819"/>
            <a:ext cx="11068515" cy="4262755"/>
          </a:xfrm>
          <a:prstGeom prst="rect">
            <a:avLst/>
          </a:prstGeom>
        </p:spPr>
        <p:txBody>
          <a:bodyPr lIns="0" tIns="0" rIns="0" bIns="0" rtlCol="0" anchor="t">
            <a:spAutoFit/>
          </a:bodyPr>
          <a:lstStyle/>
          <a:p>
            <a:pPr marL="1014731" lvl="1" indent="-507365">
              <a:lnSpc>
                <a:spcPts val="11750"/>
              </a:lnSpc>
              <a:buFont typeface="Arial"/>
              <a:buChar char="•"/>
            </a:pPr>
            <a:r>
              <a:rPr lang="en-US" sz="4700">
                <a:solidFill>
                  <a:srgbClr val="000000"/>
                </a:solidFill>
                <a:latin typeface="Alatsi"/>
              </a:rPr>
              <a:t>Recurrent Neural Network là gì?</a:t>
            </a:r>
          </a:p>
          <a:p>
            <a:pPr marL="1014731" lvl="1" indent="-507365">
              <a:lnSpc>
                <a:spcPts val="11750"/>
              </a:lnSpc>
              <a:buFont typeface="Arial"/>
              <a:buChar char="•"/>
            </a:pPr>
            <a:r>
              <a:rPr lang="en-US" sz="4700">
                <a:solidFill>
                  <a:srgbClr val="000000"/>
                </a:solidFill>
                <a:latin typeface="Alatsi"/>
              </a:rPr>
              <a:t>Ưu điểm và hạn chế</a:t>
            </a:r>
          </a:p>
          <a:p>
            <a:pPr marL="1014731" lvl="1" indent="-507365">
              <a:lnSpc>
                <a:spcPts val="11750"/>
              </a:lnSpc>
              <a:buFont typeface="Arial"/>
              <a:buChar char="•"/>
            </a:pPr>
            <a:r>
              <a:rPr lang="en-US" sz="4700">
                <a:solidFill>
                  <a:srgbClr val="000000"/>
                </a:solidFill>
                <a:latin typeface="Alatsi"/>
              </a:rPr>
              <a:t>Phân loại và ứng dụng</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rot="-10800000">
            <a:off x="-2628900" y="1755474"/>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10800000">
            <a:off x="13601700" y="7809217"/>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AutoShape 4"/>
          <p:cNvSpPr/>
          <p:nvPr/>
        </p:nvSpPr>
        <p:spPr>
          <a:xfrm flipV="1">
            <a:off x="266" y="1392293"/>
            <a:ext cx="18287734" cy="57150"/>
          </a:xfrm>
          <a:prstGeom prst="line">
            <a:avLst/>
          </a:prstGeom>
          <a:ln w="114300" cap="flat">
            <a:solidFill>
              <a:srgbClr val="9FC3D0"/>
            </a:solidFill>
            <a:prstDash val="solid"/>
            <a:headEnd type="none" w="sm" len="sm"/>
            <a:tailEnd type="none" w="sm" len="sm"/>
          </a:ln>
        </p:spPr>
      </p:sp>
      <p:sp>
        <p:nvSpPr>
          <p:cNvPr id="5" name="TextBox 5"/>
          <p:cNvSpPr txBox="1"/>
          <p:nvPr/>
        </p:nvSpPr>
        <p:spPr>
          <a:xfrm>
            <a:off x="1028700" y="49269"/>
            <a:ext cx="16116300" cy="1077218"/>
          </a:xfrm>
          <a:prstGeom prst="rect">
            <a:avLst/>
          </a:prstGeom>
        </p:spPr>
        <p:txBody>
          <a:bodyPr wrap="square" lIns="0" tIns="0" rIns="0" bIns="0" rtlCol="0" anchor="t">
            <a:spAutoFit/>
          </a:bodyPr>
          <a:lstStyle/>
          <a:p>
            <a:pPr>
              <a:lnSpc>
                <a:spcPts val="8400"/>
              </a:lnSpc>
            </a:pPr>
            <a:r>
              <a:rPr lang="en-US" sz="6000">
                <a:solidFill>
                  <a:srgbClr val="000000"/>
                </a:solidFill>
                <a:latin typeface="Alatsi Bold"/>
              </a:rPr>
              <a:t>5. BÀI TOÁN ĐẶT TÊN CHO KHỦNG LONG</a:t>
            </a:r>
          </a:p>
        </p:txBody>
      </p:sp>
      <p:sp>
        <p:nvSpPr>
          <p:cNvPr id="6" name="TextBox 6"/>
          <p:cNvSpPr txBox="1"/>
          <p:nvPr/>
        </p:nvSpPr>
        <p:spPr>
          <a:xfrm>
            <a:off x="4810016" y="3675673"/>
            <a:ext cx="8667969" cy="2630855"/>
          </a:xfrm>
          <a:prstGeom prst="rect">
            <a:avLst/>
          </a:prstGeom>
        </p:spPr>
        <p:txBody>
          <a:bodyPr lIns="0" tIns="0" rIns="0" bIns="0" rtlCol="0" anchor="t">
            <a:spAutoFit/>
          </a:bodyPr>
          <a:lstStyle/>
          <a:p>
            <a:pPr algn="ctr">
              <a:lnSpc>
                <a:spcPts val="21417"/>
              </a:lnSpc>
            </a:pPr>
            <a:r>
              <a:rPr lang="en-US" sz="15298">
                <a:solidFill>
                  <a:srgbClr val="000000"/>
                </a:solidFill>
                <a:latin typeface="Alatsi Bold"/>
              </a:rPr>
              <a:t>DEMO</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4554977" y="2976007"/>
            <a:ext cx="11627497" cy="2514704"/>
          </a:xfrm>
          <a:prstGeom prst="rect">
            <a:avLst/>
          </a:prstGeom>
        </p:spPr>
        <p:txBody>
          <a:bodyPr lIns="0" tIns="0" rIns="0" bIns="0" rtlCol="0" anchor="t">
            <a:spAutoFit/>
          </a:bodyPr>
          <a:lstStyle/>
          <a:p>
            <a:pPr algn="ctr">
              <a:lnSpc>
                <a:spcPts val="20573"/>
              </a:lnSpc>
            </a:pPr>
            <a:r>
              <a:rPr lang="en-US" sz="14695">
                <a:solidFill>
                  <a:srgbClr val="000000"/>
                </a:solidFill>
                <a:latin typeface="Alatsi Bold"/>
              </a:rPr>
              <a:t>THANK YOU</a:t>
            </a:r>
          </a:p>
        </p:txBody>
      </p:sp>
      <p:sp>
        <p:nvSpPr>
          <p:cNvPr id="3" name="TextBox 3"/>
          <p:cNvSpPr txBox="1"/>
          <p:nvPr/>
        </p:nvSpPr>
        <p:spPr>
          <a:xfrm>
            <a:off x="5033857" y="6368777"/>
            <a:ext cx="10669737" cy="703169"/>
          </a:xfrm>
          <a:prstGeom prst="rect">
            <a:avLst/>
          </a:prstGeom>
        </p:spPr>
        <p:txBody>
          <a:bodyPr lIns="0" tIns="0" rIns="0" bIns="0" rtlCol="0" anchor="t">
            <a:spAutoFit/>
          </a:bodyPr>
          <a:lstStyle/>
          <a:p>
            <a:pPr algn="ctr">
              <a:lnSpc>
                <a:spcPts val="5763"/>
              </a:lnSpc>
            </a:pPr>
            <a:r>
              <a:rPr lang="en-US" sz="4116">
                <a:solidFill>
                  <a:srgbClr val="000000"/>
                </a:solidFill>
                <a:latin typeface="Alatsi Bold"/>
              </a:rPr>
              <a:t>Presented By : Group 2</a:t>
            </a:r>
          </a:p>
        </p:txBody>
      </p:sp>
      <p:grpSp>
        <p:nvGrpSpPr>
          <p:cNvPr id="4" name="Group 4"/>
          <p:cNvGrpSpPr/>
          <p:nvPr/>
        </p:nvGrpSpPr>
        <p:grpSpPr>
          <a:xfrm>
            <a:off x="-31071" y="0"/>
            <a:ext cx="4239083" cy="10287000"/>
            <a:chOff x="0" y="0"/>
            <a:chExt cx="5652111" cy="13716000"/>
          </a:xfrm>
        </p:grpSpPr>
        <p:grpSp>
          <p:nvGrpSpPr>
            <p:cNvPr id="5" name="Group 5"/>
            <p:cNvGrpSpPr/>
            <p:nvPr/>
          </p:nvGrpSpPr>
          <p:grpSpPr>
            <a:xfrm>
              <a:off x="2826056" y="0"/>
              <a:ext cx="2826056" cy="13716000"/>
              <a:chOff x="0" y="0"/>
              <a:chExt cx="558233" cy="2709333"/>
            </a:xfrm>
          </p:grpSpPr>
          <p:sp>
            <p:nvSpPr>
              <p:cNvPr id="6" name="Freeform 6"/>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E9E0D9"/>
              </a:solidFill>
            </p:spPr>
          </p:sp>
          <p:sp>
            <p:nvSpPr>
              <p:cNvPr id="7" name="TextBox 7"/>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413028" y="0"/>
              <a:ext cx="2826056" cy="13716000"/>
              <a:chOff x="0" y="0"/>
              <a:chExt cx="558233" cy="2709333"/>
            </a:xfrm>
          </p:grpSpPr>
          <p:sp>
            <p:nvSpPr>
              <p:cNvPr id="9" name="Freeform 9"/>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9FC3D0"/>
              </a:solidFill>
            </p:spPr>
          </p:sp>
          <p:sp>
            <p:nvSpPr>
              <p:cNvPr id="10" name="TextBox 10"/>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0" y="0"/>
              <a:ext cx="2826056" cy="13716000"/>
              <a:chOff x="0" y="0"/>
              <a:chExt cx="558233" cy="2709333"/>
            </a:xfrm>
          </p:grpSpPr>
          <p:sp>
            <p:nvSpPr>
              <p:cNvPr id="12" name="Freeform 12"/>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E9C7C6"/>
              </a:solidFill>
            </p:spPr>
          </p:sp>
          <p:sp>
            <p:nvSpPr>
              <p:cNvPr id="13" name="TextBox 13"/>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sp>
        <p:nvSpPr>
          <p:cNvPr id="14" name="Freeform 14"/>
          <p:cNvSpPr/>
          <p:nvPr/>
        </p:nvSpPr>
        <p:spPr>
          <a:xfrm>
            <a:off x="12412831" y="8026211"/>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5" name="Freeform 15"/>
          <p:cNvSpPr/>
          <p:nvPr/>
        </p:nvSpPr>
        <p:spPr>
          <a:xfrm>
            <a:off x="11413653" y="-573693"/>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6" name="TextBox 16"/>
          <p:cNvSpPr txBox="1"/>
          <p:nvPr/>
        </p:nvSpPr>
        <p:spPr>
          <a:xfrm>
            <a:off x="6927671" y="7730986"/>
            <a:ext cx="6882108" cy="533299"/>
          </a:xfrm>
          <a:prstGeom prst="rect">
            <a:avLst/>
          </a:prstGeom>
        </p:spPr>
        <p:txBody>
          <a:bodyPr lIns="0" tIns="0" rIns="0" bIns="0" rtlCol="0" anchor="t">
            <a:spAutoFit/>
          </a:bodyPr>
          <a:lstStyle/>
          <a:p>
            <a:pPr algn="ctr">
              <a:lnSpc>
                <a:spcPts val="4376"/>
              </a:lnSpc>
            </a:pPr>
            <a:r>
              <a:rPr lang="en-US" sz="3126">
                <a:solidFill>
                  <a:srgbClr val="000000"/>
                </a:solidFill>
                <a:latin typeface="Alatsi Bold"/>
              </a:rPr>
              <a:t>HCMUTE | 2024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AutoShape 2"/>
          <p:cNvSpPr/>
          <p:nvPr/>
        </p:nvSpPr>
        <p:spPr>
          <a:xfrm flipV="1">
            <a:off x="266" y="1392293"/>
            <a:ext cx="18287734" cy="57150"/>
          </a:xfrm>
          <a:prstGeom prst="line">
            <a:avLst/>
          </a:prstGeom>
          <a:ln w="114300" cap="flat">
            <a:solidFill>
              <a:srgbClr val="9FC3D0"/>
            </a:solidFill>
            <a:prstDash val="solid"/>
            <a:headEnd type="none" w="sm" len="sm"/>
            <a:tailEnd type="none" w="sm" len="sm"/>
          </a:ln>
        </p:spPr>
      </p:sp>
      <p:sp>
        <p:nvSpPr>
          <p:cNvPr id="3" name="Freeform 3"/>
          <p:cNvSpPr/>
          <p:nvPr/>
        </p:nvSpPr>
        <p:spPr>
          <a:xfrm>
            <a:off x="1028700" y="1787838"/>
            <a:ext cx="7211360" cy="3950905"/>
          </a:xfrm>
          <a:custGeom>
            <a:avLst/>
            <a:gdLst/>
            <a:ahLst/>
            <a:cxnLst/>
            <a:rect l="l" t="t" r="r" b="b"/>
            <a:pathLst>
              <a:path w="7211360" h="3950905">
                <a:moveTo>
                  <a:pt x="0" y="0"/>
                </a:moveTo>
                <a:lnTo>
                  <a:pt x="7211360" y="0"/>
                </a:lnTo>
                <a:lnTo>
                  <a:pt x="7211360" y="3950904"/>
                </a:lnTo>
                <a:lnTo>
                  <a:pt x="0" y="3950904"/>
                </a:lnTo>
                <a:lnTo>
                  <a:pt x="0" y="0"/>
                </a:lnTo>
                <a:close/>
              </a:path>
            </a:pathLst>
          </a:custGeom>
          <a:blipFill>
            <a:blip r:embed="rId2"/>
            <a:stretch>
              <a:fillRect/>
            </a:stretch>
          </a:blipFill>
        </p:spPr>
      </p:sp>
      <p:sp>
        <p:nvSpPr>
          <p:cNvPr id="4" name="Freeform 4"/>
          <p:cNvSpPr/>
          <p:nvPr/>
        </p:nvSpPr>
        <p:spPr>
          <a:xfrm>
            <a:off x="9238025" y="1754243"/>
            <a:ext cx="8021275" cy="3950905"/>
          </a:xfrm>
          <a:custGeom>
            <a:avLst/>
            <a:gdLst/>
            <a:ahLst/>
            <a:cxnLst/>
            <a:rect l="l" t="t" r="r" b="b"/>
            <a:pathLst>
              <a:path w="8021275" h="3950905">
                <a:moveTo>
                  <a:pt x="0" y="0"/>
                </a:moveTo>
                <a:lnTo>
                  <a:pt x="8021275" y="0"/>
                </a:lnTo>
                <a:lnTo>
                  <a:pt x="8021275" y="3950905"/>
                </a:lnTo>
                <a:lnTo>
                  <a:pt x="0" y="3950905"/>
                </a:lnTo>
                <a:lnTo>
                  <a:pt x="0" y="0"/>
                </a:lnTo>
                <a:close/>
              </a:path>
            </a:pathLst>
          </a:custGeom>
          <a:blipFill>
            <a:blip r:embed="rId3"/>
            <a:stretch>
              <a:fillRect/>
            </a:stretch>
          </a:blipFill>
        </p:spPr>
      </p:sp>
      <p:sp>
        <p:nvSpPr>
          <p:cNvPr id="5" name="Freeform 5"/>
          <p:cNvSpPr/>
          <p:nvPr/>
        </p:nvSpPr>
        <p:spPr>
          <a:xfrm>
            <a:off x="7625604" y="5419852"/>
            <a:ext cx="2257627" cy="637780"/>
          </a:xfrm>
          <a:custGeom>
            <a:avLst/>
            <a:gdLst/>
            <a:ahLst/>
            <a:cxnLst/>
            <a:rect l="l" t="t" r="r" b="b"/>
            <a:pathLst>
              <a:path w="2257627" h="637780">
                <a:moveTo>
                  <a:pt x="0" y="0"/>
                </a:moveTo>
                <a:lnTo>
                  <a:pt x="2257627" y="0"/>
                </a:lnTo>
                <a:lnTo>
                  <a:pt x="2257627" y="637780"/>
                </a:lnTo>
                <a:lnTo>
                  <a:pt x="0" y="63778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TextBox 6"/>
          <p:cNvSpPr txBox="1"/>
          <p:nvPr/>
        </p:nvSpPr>
        <p:spPr>
          <a:xfrm>
            <a:off x="1028700" y="49269"/>
            <a:ext cx="16497300" cy="1077218"/>
          </a:xfrm>
          <a:prstGeom prst="rect">
            <a:avLst/>
          </a:prstGeom>
        </p:spPr>
        <p:txBody>
          <a:bodyPr wrap="square" lIns="0" tIns="0" rIns="0" bIns="0" rtlCol="0" anchor="t">
            <a:spAutoFit/>
          </a:bodyPr>
          <a:lstStyle/>
          <a:p>
            <a:pPr>
              <a:lnSpc>
                <a:spcPts val="8400"/>
              </a:lnSpc>
            </a:pPr>
            <a:r>
              <a:rPr lang="en-US" sz="6000">
                <a:solidFill>
                  <a:srgbClr val="000000"/>
                </a:solidFill>
                <a:latin typeface="Alatsi Bold"/>
              </a:rPr>
              <a:t>2.1 RECURRENT NEURAL NETWORK LÀ GÌ?</a:t>
            </a:r>
          </a:p>
        </p:txBody>
      </p:sp>
      <p:sp>
        <p:nvSpPr>
          <p:cNvPr id="7" name="TextBox 7"/>
          <p:cNvSpPr txBox="1"/>
          <p:nvPr/>
        </p:nvSpPr>
        <p:spPr>
          <a:xfrm>
            <a:off x="1028700" y="6514832"/>
            <a:ext cx="16230600" cy="1384301"/>
          </a:xfrm>
          <a:prstGeom prst="rect">
            <a:avLst/>
          </a:prstGeom>
        </p:spPr>
        <p:txBody>
          <a:bodyPr lIns="0" tIns="0" rIns="0" bIns="0" rtlCol="0" anchor="t">
            <a:spAutoFit/>
          </a:bodyPr>
          <a:lstStyle/>
          <a:p>
            <a:pPr marL="863595" lvl="1" indent="-431797">
              <a:lnSpc>
                <a:spcPts val="5599"/>
              </a:lnSpc>
              <a:buFont typeface="Arial"/>
              <a:buChar char="•"/>
            </a:pPr>
            <a:r>
              <a:rPr lang="en-US" sz="3999">
                <a:solidFill>
                  <a:srgbClr val="000000"/>
                </a:solidFill>
                <a:latin typeface="Alatsi Bold"/>
              </a:rPr>
              <a:t>Thay đổi đầu tiên cần được thực hiện đối với mạng nơ-ron này là mỗi layer của mạng phải được nén lại với nhau</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AutoShape 2"/>
          <p:cNvSpPr/>
          <p:nvPr/>
        </p:nvSpPr>
        <p:spPr>
          <a:xfrm flipV="1">
            <a:off x="266" y="1392293"/>
            <a:ext cx="18287734" cy="57150"/>
          </a:xfrm>
          <a:prstGeom prst="line">
            <a:avLst/>
          </a:prstGeom>
          <a:ln w="114300" cap="flat">
            <a:solidFill>
              <a:srgbClr val="9FC3D0"/>
            </a:solidFill>
            <a:prstDash val="solid"/>
            <a:headEnd type="none" w="sm" len="sm"/>
            <a:tailEnd type="none" w="sm" len="sm"/>
          </a:ln>
        </p:spPr>
      </p:sp>
      <p:sp>
        <p:nvSpPr>
          <p:cNvPr id="3" name="Freeform 3"/>
          <p:cNvSpPr/>
          <p:nvPr/>
        </p:nvSpPr>
        <p:spPr>
          <a:xfrm>
            <a:off x="1028700" y="1754243"/>
            <a:ext cx="8021275" cy="3950905"/>
          </a:xfrm>
          <a:custGeom>
            <a:avLst/>
            <a:gdLst/>
            <a:ahLst/>
            <a:cxnLst/>
            <a:rect l="l" t="t" r="r" b="b"/>
            <a:pathLst>
              <a:path w="8021275" h="3950905">
                <a:moveTo>
                  <a:pt x="0" y="0"/>
                </a:moveTo>
                <a:lnTo>
                  <a:pt x="8021275" y="0"/>
                </a:lnTo>
                <a:lnTo>
                  <a:pt x="8021275" y="3950905"/>
                </a:lnTo>
                <a:lnTo>
                  <a:pt x="0" y="3950905"/>
                </a:lnTo>
                <a:lnTo>
                  <a:pt x="0" y="0"/>
                </a:lnTo>
                <a:close/>
              </a:path>
            </a:pathLst>
          </a:custGeom>
          <a:blipFill>
            <a:blip r:embed="rId2"/>
            <a:stretch>
              <a:fillRect/>
            </a:stretch>
          </a:blipFill>
        </p:spPr>
      </p:sp>
      <p:sp>
        <p:nvSpPr>
          <p:cNvPr id="4" name="Freeform 4"/>
          <p:cNvSpPr/>
          <p:nvPr/>
        </p:nvSpPr>
        <p:spPr>
          <a:xfrm>
            <a:off x="9272525" y="1754243"/>
            <a:ext cx="7986775" cy="3950905"/>
          </a:xfrm>
          <a:custGeom>
            <a:avLst/>
            <a:gdLst/>
            <a:ahLst/>
            <a:cxnLst/>
            <a:rect l="l" t="t" r="r" b="b"/>
            <a:pathLst>
              <a:path w="7986775" h="3950905">
                <a:moveTo>
                  <a:pt x="0" y="0"/>
                </a:moveTo>
                <a:lnTo>
                  <a:pt x="7986775" y="0"/>
                </a:lnTo>
                <a:lnTo>
                  <a:pt x="7986775" y="3950905"/>
                </a:lnTo>
                <a:lnTo>
                  <a:pt x="0" y="3950905"/>
                </a:lnTo>
                <a:lnTo>
                  <a:pt x="0" y="0"/>
                </a:lnTo>
                <a:close/>
              </a:path>
            </a:pathLst>
          </a:custGeom>
          <a:blipFill>
            <a:blip r:embed="rId3"/>
            <a:stretch>
              <a:fillRect/>
            </a:stretch>
          </a:blipFill>
        </p:spPr>
      </p:sp>
      <p:sp>
        <p:nvSpPr>
          <p:cNvPr id="5" name="Freeform 5"/>
          <p:cNvSpPr/>
          <p:nvPr/>
        </p:nvSpPr>
        <p:spPr>
          <a:xfrm>
            <a:off x="8143711" y="5386258"/>
            <a:ext cx="2257627" cy="637780"/>
          </a:xfrm>
          <a:custGeom>
            <a:avLst/>
            <a:gdLst/>
            <a:ahLst/>
            <a:cxnLst/>
            <a:rect l="l" t="t" r="r" b="b"/>
            <a:pathLst>
              <a:path w="2257627" h="637780">
                <a:moveTo>
                  <a:pt x="0" y="0"/>
                </a:moveTo>
                <a:lnTo>
                  <a:pt x="2257628" y="0"/>
                </a:lnTo>
                <a:lnTo>
                  <a:pt x="2257628" y="637779"/>
                </a:lnTo>
                <a:lnTo>
                  <a:pt x="0" y="63777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TextBox 6"/>
          <p:cNvSpPr txBox="1"/>
          <p:nvPr/>
        </p:nvSpPr>
        <p:spPr>
          <a:xfrm>
            <a:off x="1028700" y="6033562"/>
            <a:ext cx="16230600" cy="3498851"/>
          </a:xfrm>
          <a:prstGeom prst="rect">
            <a:avLst/>
          </a:prstGeom>
        </p:spPr>
        <p:txBody>
          <a:bodyPr lIns="0" tIns="0" rIns="0" bIns="0" rtlCol="0" anchor="t">
            <a:spAutoFit/>
          </a:bodyPr>
          <a:lstStyle/>
          <a:p>
            <a:pPr>
              <a:lnSpc>
                <a:spcPts val="5599"/>
              </a:lnSpc>
            </a:pPr>
            <a:r>
              <a:rPr lang="en-US" sz="3999">
                <a:solidFill>
                  <a:srgbClr val="000000"/>
                </a:solidFill>
                <a:latin typeface="Alatsi Bold"/>
              </a:rPr>
              <a:t>Thực hiện thêm ba sửa đổi:  </a:t>
            </a:r>
          </a:p>
          <a:p>
            <a:pPr marL="863595" lvl="1" indent="-431797">
              <a:lnSpc>
                <a:spcPts val="5599"/>
              </a:lnSpc>
              <a:buFont typeface="Arial"/>
              <a:buChar char="•"/>
            </a:pPr>
            <a:r>
              <a:rPr lang="en-US" sz="3999">
                <a:solidFill>
                  <a:srgbClr val="000000"/>
                </a:solidFill>
                <a:latin typeface="Alatsi Bold"/>
              </a:rPr>
              <a:t>Các khớp nơ-ron của mạng nơ-ron cần được đơn giản hóa thành một dòng duy nhất </a:t>
            </a:r>
          </a:p>
          <a:p>
            <a:pPr marL="863595" lvl="1" indent="-431797">
              <a:lnSpc>
                <a:spcPts val="5599"/>
              </a:lnSpc>
              <a:buFont typeface="Arial"/>
              <a:buChar char="•"/>
            </a:pPr>
            <a:r>
              <a:rPr lang="en-US" sz="3999">
                <a:solidFill>
                  <a:srgbClr val="000000"/>
                </a:solidFill>
                <a:latin typeface="Alatsi Bold"/>
              </a:rPr>
              <a:t>Toàn bộ mạng nơ-ron cần được xoay 90 độ </a:t>
            </a:r>
          </a:p>
          <a:p>
            <a:pPr marL="863595" lvl="1" indent="-431797">
              <a:lnSpc>
                <a:spcPts val="5599"/>
              </a:lnSpc>
              <a:buFont typeface="Arial"/>
              <a:buChar char="•"/>
            </a:pPr>
            <a:r>
              <a:rPr lang="en-US" sz="3999">
                <a:solidFill>
                  <a:srgbClr val="000000"/>
                </a:solidFill>
                <a:latin typeface="Alatsi Bold"/>
              </a:rPr>
              <a:t>Một vòng lặp cần được tạo xung quanh hidden layer của mạng nơ-ron</a:t>
            </a:r>
          </a:p>
        </p:txBody>
      </p:sp>
      <p:sp>
        <p:nvSpPr>
          <p:cNvPr id="7" name="TextBox 7"/>
          <p:cNvSpPr txBox="1"/>
          <p:nvPr/>
        </p:nvSpPr>
        <p:spPr>
          <a:xfrm>
            <a:off x="1028700" y="49269"/>
            <a:ext cx="16497300" cy="1077218"/>
          </a:xfrm>
          <a:prstGeom prst="rect">
            <a:avLst/>
          </a:prstGeom>
        </p:spPr>
        <p:txBody>
          <a:bodyPr wrap="square" lIns="0" tIns="0" rIns="0" bIns="0" rtlCol="0" anchor="t">
            <a:spAutoFit/>
          </a:bodyPr>
          <a:lstStyle/>
          <a:p>
            <a:pPr>
              <a:lnSpc>
                <a:spcPts val="8400"/>
              </a:lnSpc>
            </a:pPr>
            <a:r>
              <a:rPr lang="en-US" sz="6000">
                <a:solidFill>
                  <a:srgbClr val="000000"/>
                </a:solidFill>
                <a:latin typeface="Alatsi Bold"/>
              </a:rPr>
              <a:t>2.1 RECURRENT NEURAL NETWORK LÀ GÌ?</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AutoShape 2"/>
          <p:cNvSpPr/>
          <p:nvPr/>
        </p:nvSpPr>
        <p:spPr>
          <a:xfrm flipV="1">
            <a:off x="266" y="1392293"/>
            <a:ext cx="18287734" cy="57150"/>
          </a:xfrm>
          <a:prstGeom prst="line">
            <a:avLst/>
          </a:prstGeom>
          <a:ln w="114300" cap="flat">
            <a:solidFill>
              <a:srgbClr val="9FC3D0"/>
            </a:solidFill>
            <a:prstDash val="solid"/>
            <a:headEnd type="none" w="sm" len="sm"/>
            <a:tailEnd type="none" w="sm" len="sm"/>
          </a:ln>
        </p:spPr>
      </p:sp>
      <p:sp>
        <p:nvSpPr>
          <p:cNvPr id="3" name="Freeform 3"/>
          <p:cNvSpPr/>
          <p:nvPr/>
        </p:nvSpPr>
        <p:spPr>
          <a:xfrm>
            <a:off x="1045950" y="1754243"/>
            <a:ext cx="7986775" cy="3950905"/>
          </a:xfrm>
          <a:custGeom>
            <a:avLst/>
            <a:gdLst/>
            <a:ahLst/>
            <a:cxnLst/>
            <a:rect l="l" t="t" r="r" b="b"/>
            <a:pathLst>
              <a:path w="7986775" h="3950905">
                <a:moveTo>
                  <a:pt x="0" y="0"/>
                </a:moveTo>
                <a:lnTo>
                  <a:pt x="7986775" y="0"/>
                </a:lnTo>
                <a:lnTo>
                  <a:pt x="7986775" y="3950905"/>
                </a:lnTo>
                <a:lnTo>
                  <a:pt x="0" y="3950905"/>
                </a:lnTo>
                <a:lnTo>
                  <a:pt x="0" y="0"/>
                </a:lnTo>
                <a:close/>
              </a:path>
            </a:pathLst>
          </a:custGeom>
          <a:blipFill>
            <a:blip r:embed="rId2"/>
            <a:stretch>
              <a:fillRect/>
            </a:stretch>
          </a:blipFill>
        </p:spPr>
      </p:sp>
      <p:sp>
        <p:nvSpPr>
          <p:cNvPr id="4" name="Freeform 4"/>
          <p:cNvSpPr/>
          <p:nvPr/>
        </p:nvSpPr>
        <p:spPr>
          <a:xfrm>
            <a:off x="9178500" y="1754243"/>
            <a:ext cx="8080800" cy="3997417"/>
          </a:xfrm>
          <a:custGeom>
            <a:avLst/>
            <a:gdLst/>
            <a:ahLst/>
            <a:cxnLst/>
            <a:rect l="l" t="t" r="r" b="b"/>
            <a:pathLst>
              <a:path w="8080800" h="3997417">
                <a:moveTo>
                  <a:pt x="0" y="0"/>
                </a:moveTo>
                <a:lnTo>
                  <a:pt x="8080800" y="0"/>
                </a:lnTo>
                <a:lnTo>
                  <a:pt x="8080800" y="3997417"/>
                </a:lnTo>
                <a:lnTo>
                  <a:pt x="0" y="3997417"/>
                </a:lnTo>
                <a:lnTo>
                  <a:pt x="0" y="0"/>
                </a:lnTo>
                <a:close/>
              </a:path>
            </a:pathLst>
          </a:custGeom>
          <a:blipFill>
            <a:blip r:embed="rId3"/>
            <a:stretch>
              <a:fillRect/>
            </a:stretch>
          </a:blipFill>
        </p:spPr>
      </p:sp>
      <p:sp>
        <p:nvSpPr>
          <p:cNvPr id="5" name="TextBox 5"/>
          <p:cNvSpPr txBox="1"/>
          <p:nvPr/>
        </p:nvSpPr>
        <p:spPr>
          <a:xfrm>
            <a:off x="1028700" y="49269"/>
            <a:ext cx="16421100" cy="1077218"/>
          </a:xfrm>
          <a:prstGeom prst="rect">
            <a:avLst/>
          </a:prstGeom>
        </p:spPr>
        <p:txBody>
          <a:bodyPr wrap="square" lIns="0" tIns="0" rIns="0" bIns="0" rtlCol="0" anchor="t">
            <a:spAutoFit/>
          </a:bodyPr>
          <a:lstStyle/>
          <a:p>
            <a:pPr>
              <a:lnSpc>
                <a:spcPts val="8400"/>
              </a:lnSpc>
            </a:pPr>
            <a:r>
              <a:rPr lang="en-US" sz="6000">
                <a:solidFill>
                  <a:srgbClr val="000000"/>
                </a:solidFill>
                <a:latin typeface="Alatsi Bold"/>
              </a:rPr>
              <a:t>2.1 RECURRENT NEURAL NETWORK LÀ GÌ?</a:t>
            </a:r>
          </a:p>
        </p:txBody>
      </p:sp>
      <p:sp>
        <p:nvSpPr>
          <p:cNvPr id="6" name="TextBox 6"/>
          <p:cNvSpPr txBox="1"/>
          <p:nvPr/>
        </p:nvSpPr>
        <p:spPr>
          <a:xfrm>
            <a:off x="1028700" y="6180285"/>
            <a:ext cx="16230600" cy="2803524"/>
          </a:xfrm>
          <a:prstGeom prst="rect">
            <a:avLst/>
          </a:prstGeom>
        </p:spPr>
        <p:txBody>
          <a:bodyPr lIns="0" tIns="0" rIns="0" bIns="0" rtlCol="0" anchor="t">
            <a:spAutoFit/>
          </a:bodyPr>
          <a:lstStyle/>
          <a:p>
            <a:pPr marL="863604" lvl="1" indent="-431802">
              <a:lnSpc>
                <a:spcPts val="5600"/>
              </a:lnSpc>
              <a:buFont typeface="Arial"/>
              <a:buChar char="•"/>
            </a:pPr>
            <a:r>
              <a:rPr lang="en-US" sz="4000">
                <a:solidFill>
                  <a:srgbClr val="000000"/>
                </a:solidFill>
                <a:latin typeface="Alatsi Bold"/>
              </a:rPr>
              <a:t>Có thể thấy hidden layer được sử dụng cho một quan sát cụ thể của một tập dữ liệu không chỉ được sử dụng để tạo đầu ra cho quan sát đó mà còn được sử dụng để huấn luyện hidden layer của quan sát tiếp theo</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AutoShape 2"/>
          <p:cNvSpPr/>
          <p:nvPr/>
        </p:nvSpPr>
        <p:spPr>
          <a:xfrm flipV="1">
            <a:off x="266" y="1392293"/>
            <a:ext cx="18287734" cy="57150"/>
          </a:xfrm>
          <a:prstGeom prst="line">
            <a:avLst/>
          </a:prstGeom>
          <a:ln w="114300" cap="flat">
            <a:solidFill>
              <a:srgbClr val="9FC3D0"/>
            </a:solidFill>
            <a:prstDash val="solid"/>
            <a:headEnd type="none" w="sm" len="sm"/>
            <a:tailEnd type="none" w="sm" len="sm"/>
          </a:ln>
        </p:spPr>
      </p:sp>
      <p:sp>
        <p:nvSpPr>
          <p:cNvPr id="3" name="Freeform 3"/>
          <p:cNvSpPr/>
          <p:nvPr/>
        </p:nvSpPr>
        <p:spPr>
          <a:xfrm>
            <a:off x="9561300" y="5885815"/>
            <a:ext cx="8080800" cy="3997417"/>
          </a:xfrm>
          <a:custGeom>
            <a:avLst/>
            <a:gdLst/>
            <a:ahLst/>
            <a:cxnLst/>
            <a:rect l="l" t="t" r="r" b="b"/>
            <a:pathLst>
              <a:path w="8080800" h="3997417">
                <a:moveTo>
                  <a:pt x="0" y="0"/>
                </a:moveTo>
                <a:lnTo>
                  <a:pt x="8080800" y="0"/>
                </a:lnTo>
                <a:lnTo>
                  <a:pt x="8080800" y="3997417"/>
                </a:lnTo>
                <a:lnTo>
                  <a:pt x="0" y="3997417"/>
                </a:lnTo>
                <a:lnTo>
                  <a:pt x="0" y="0"/>
                </a:lnTo>
                <a:close/>
              </a:path>
            </a:pathLst>
          </a:custGeom>
          <a:blipFill>
            <a:blip r:embed="rId2"/>
            <a:stretch>
              <a:fillRect/>
            </a:stretch>
          </a:blipFill>
        </p:spPr>
      </p:sp>
      <p:grpSp>
        <p:nvGrpSpPr>
          <p:cNvPr id="4" name="Group 4"/>
          <p:cNvGrpSpPr/>
          <p:nvPr/>
        </p:nvGrpSpPr>
        <p:grpSpPr>
          <a:xfrm>
            <a:off x="10388918" y="6866572"/>
            <a:ext cx="6193155" cy="1733550"/>
            <a:chOff x="0" y="0"/>
            <a:chExt cx="8257540" cy="2311400"/>
          </a:xfrm>
        </p:grpSpPr>
        <p:sp>
          <p:nvSpPr>
            <p:cNvPr id="5" name="Freeform 5"/>
            <p:cNvSpPr/>
            <p:nvPr/>
          </p:nvSpPr>
          <p:spPr>
            <a:xfrm>
              <a:off x="34290" y="2540"/>
              <a:ext cx="8174990" cy="2280920"/>
            </a:xfrm>
            <a:custGeom>
              <a:avLst/>
              <a:gdLst/>
              <a:ahLst/>
              <a:cxnLst/>
              <a:rect l="l" t="t" r="r" b="b"/>
              <a:pathLst>
                <a:path w="8174990" h="2280920">
                  <a:moveTo>
                    <a:pt x="4728210" y="450850"/>
                  </a:moveTo>
                  <a:cubicBezTo>
                    <a:pt x="4375150" y="410210"/>
                    <a:pt x="4241800" y="411480"/>
                    <a:pt x="3997960" y="410210"/>
                  </a:cubicBezTo>
                  <a:cubicBezTo>
                    <a:pt x="3389630" y="403860"/>
                    <a:pt x="1109980" y="365760"/>
                    <a:pt x="797560" y="416560"/>
                  </a:cubicBezTo>
                  <a:cubicBezTo>
                    <a:pt x="742950" y="425450"/>
                    <a:pt x="740410" y="431800"/>
                    <a:pt x="703580" y="448310"/>
                  </a:cubicBezTo>
                  <a:cubicBezTo>
                    <a:pt x="641350" y="476250"/>
                    <a:pt x="541020" y="530860"/>
                    <a:pt x="466090" y="579120"/>
                  </a:cubicBezTo>
                  <a:cubicBezTo>
                    <a:pt x="394970" y="626110"/>
                    <a:pt x="311150" y="676910"/>
                    <a:pt x="264160" y="732790"/>
                  </a:cubicBezTo>
                  <a:cubicBezTo>
                    <a:pt x="224790" y="778510"/>
                    <a:pt x="201930" y="828040"/>
                    <a:pt x="186690" y="878840"/>
                  </a:cubicBezTo>
                  <a:cubicBezTo>
                    <a:pt x="172720" y="925830"/>
                    <a:pt x="175260" y="962660"/>
                    <a:pt x="172720" y="1024890"/>
                  </a:cubicBezTo>
                  <a:cubicBezTo>
                    <a:pt x="167640" y="1130300"/>
                    <a:pt x="154940" y="1352550"/>
                    <a:pt x="172720" y="1454150"/>
                  </a:cubicBezTo>
                  <a:cubicBezTo>
                    <a:pt x="181610" y="1512570"/>
                    <a:pt x="193040" y="1544320"/>
                    <a:pt x="217170" y="1587500"/>
                  </a:cubicBezTo>
                  <a:cubicBezTo>
                    <a:pt x="243840" y="1634490"/>
                    <a:pt x="275590" y="1680210"/>
                    <a:pt x="328930" y="1722120"/>
                  </a:cubicBezTo>
                  <a:cubicBezTo>
                    <a:pt x="408940" y="1784350"/>
                    <a:pt x="560070" y="1840230"/>
                    <a:pt x="679450" y="1884680"/>
                  </a:cubicBezTo>
                  <a:cubicBezTo>
                    <a:pt x="795020" y="1927860"/>
                    <a:pt x="906780" y="1965960"/>
                    <a:pt x="1029970" y="1986280"/>
                  </a:cubicBezTo>
                  <a:cubicBezTo>
                    <a:pt x="1163320" y="2007870"/>
                    <a:pt x="1334770" y="1987550"/>
                    <a:pt x="1455420" y="2004060"/>
                  </a:cubicBezTo>
                  <a:cubicBezTo>
                    <a:pt x="1545590" y="2018030"/>
                    <a:pt x="1597660" y="2044700"/>
                    <a:pt x="1691640" y="2061210"/>
                  </a:cubicBezTo>
                  <a:cubicBezTo>
                    <a:pt x="1827530" y="2085340"/>
                    <a:pt x="1991360" y="2104390"/>
                    <a:pt x="2193290" y="2115820"/>
                  </a:cubicBezTo>
                  <a:cubicBezTo>
                    <a:pt x="2499360" y="2134870"/>
                    <a:pt x="2871470" y="2128520"/>
                    <a:pt x="3350260" y="2129790"/>
                  </a:cubicBezTo>
                  <a:cubicBezTo>
                    <a:pt x="4133850" y="2133600"/>
                    <a:pt x="5877560" y="2209800"/>
                    <a:pt x="6447790" y="2120900"/>
                  </a:cubicBezTo>
                  <a:cubicBezTo>
                    <a:pt x="6671310" y="2085340"/>
                    <a:pt x="6774180" y="2029460"/>
                    <a:pt x="6903720" y="1977390"/>
                  </a:cubicBezTo>
                  <a:cubicBezTo>
                    <a:pt x="7006590" y="1935480"/>
                    <a:pt x="7068820" y="1897380"/>
                    <a:pt x="7170420" y="1842770"/>
                  </a:cubicBezTo>
                  <a:cubicBezTo>
                    <a:pt x="7313930" y="1767840"/>
                    <a:pt x="7538720" y="1656080"/>
                    <a:pt x="7678420" y="1560830"/>
                  </a:cubicBezTo>
                  <a:cubicBezTo>
                    <a:pt x="7787640" y="1485900"/>
                    <a:pt x="7896860" y="1390650"/>
                    <a:pt x="7952740" y="1334770"/>
                  </a:cubicBezTo>
                  <a:cubicBezTo>
                    <a:pt x="7981950" y="1305560"/>
                    <a:pt x="8001000" y="1296670"/>
                    <a:pt x="8011160" y="1263650"/>
                  </a:cubicBezTo>
                  <a:cubicBezTo>
                    <a:pt x="8030210" y="1209040"/>
                    <a:pt x="8023860" y="1101090"/>
                    <a:pt x="7999730" y="1023620"/>
                  </a:cubicBezTo>
                  <a:cubicBezTo>
                    <a:pt x="7973060" y="937260"/>
                    <a:pt x="7879080" y="843280"/>
                    <a:pt x="7842250" y="772160"/>
                  </a:cubicBezTo>
                  <a:cubicBezTo>
                    <a:pt x="7818120" y="725170"/>
                    <a:pt x="7814310" y="678180"/>
                    <a:pt x="7790180" y="646430"/>
                  </a:cubicBezTo>
                  <a:cubicBezTo>
                    <a:pt x="7768590" y="619760"/>
                    <a:pt x="7749540" y="610870"/>
                    <a:pt x="7711440" y="590550"/>
                  </a:cubicBezTo>
                  <a:cubicBezTo>
                    <a:pt x="7631430" y="548640"/>
                    <a:pt x="7411720" y="471170"/>
                    <a:pt x="7315200" y="438150"/>
                  </a:cubicBezTo>
                  <a:cubicBezTo>
                    <a:pt x="7260590" y="420370"/>
                    <a:pt x="7237730" y="412750"/>
                    <a:pt x="7185660" y="402590"/>
                  </a:cubicBezTo>
                  <a:cubicBezTo>
                    <a:pt x="7112000" y="389890"/>
                    <a:pt x="6985000" y="391160"/>
                    <a:pt x="6913880" y="381000"/>
                  </a:cubicBezTo>
                  <a:cubicBezTo>
                    <a:pt x="6865620" y="374650"/>
                    <a:pt x="6830060" y="368300"/>
                    <a:pt x="6794500" y="356870"/>
                  </a:cubicBezTo>
                  <a:cubicBezTo>
                    <a:pt x="6765290" y="347980"/>
                    <a:pt x="6753860" y="335280"/>
                    <a:pt x="6713220" y="322580"/>
                  </a:cubicBezTo>
                  <a:cubicBezTo>
                    <a:pt x="6616700" y="290830"/>
                    <a:pt x="6416040" y="226060"/>
                    <a:pt x="6197600" y="200660"/>
                  </a:cubicBezTo>
                  <a:cubicBezTo>
                    <a:pt x="5836920" y="158750"/>
                    <a:pt x="5099050" y="151130"/>
                    <a:pt x="4740910" y="200660"/>
                  </a:cubicBezTo>
                  <a:cubicBezTo>
                    <a:pt x="4523740" y="231140"/>
                    <a:pt x="4340860" y="297180"/>
                    <a:pt x="4227830" y="345440"/>
                  </a:cubicBezTo>
                  <a:cubicBezTo>
                    <a:pt x="4168140" y="370840"/>
                    <a:pt x="4131310" y="412750"/>
                    <a:pt x="4097020" y="421640"/>
                  </a:cubicBezTo>
                  <a:cubicBezTo>
                    <a:pt x="4076700" y="425450"/>
                    <a:pt x="4061460" y="425450"/>
                    <a:pt x="4046220" y="417830"/>
                  </a:cubicBezTo>
                  <a:cubicBezTo>
                    <a:pt x="4028440" y="408940"/>
                    <a:pt x="4004310" y="382270"/>
                    <a:pt x="3999230" y="361950"/>
                  </a:cubicBezTo>
                  <a:cubicBezTo>
                    <a:pt x="3995420" y="340360"/>
                    <a:pt x="4006850" y="307340"/>
                    <a:pt x="4019550" y="290830"/>
                  </a:cubicBezTo>
                  <a:cubicBezTo>
                    <a:pt x="4030980" y="278130"/>
                    <a:pt x="4048760" y="270510"/>
                    <a:pt x="4064000" y="267970"/>
                  </a:cubicBezTo>
                  <a:cubicBezTo>
                    <a:pt x="4080510" y="265430"/>
                    <a:pt x="4099560" y="267970"/>
                    <a:pt x="4113530" y="276860"/>
                  </a:cubicBezTo>
                  <a:cubicBezTo>
                    <a:pt x="4131310" y="288290"/>
                    <a:pt x="4150360" y="317500"/>
                    <a:pt x="4154170" y="337820"/>
                  </a:cubicBezTo>
                  <a:cubicBezTo>
                    <a:pt x="4157980" y="354330"/>
                    <a:pt x="4151630" y="373380"/>
                    <a:pt x="4142740" y="387350"/>
                  </a:cubicBezTo>
                  <a:cubicBezTo>
                    <a:pt x="4135120" y="400050"/>
                    <a:pt x="4121150" y="414020"/>
                    <a:pt x="4104640" y="419100"/>
                  </a:cubicBezTo>
                  <a:cubicBezTo>
                    <a:pt x="4085590" y="424180"/>
                    <a:pt x="4050030" y="422910"/>
                    <a:pt x="4032250" y="410210"/>
                  </a:cubicBezTo>
                  <a:cubicBezTo>
                    <a:pt x="4014470" y="397510"/>
                    <a:pt x="3999230" y="364490"/>
                    <a:pt x="3997960" y="344170"/>
                  </a:cubicBezTo>
                  <a:cubicBezTo>
                    <a:pt x="3996690" y="327660"/>
                    <a:pt x="4003040" y="313690"/>
                    <a:pt x="4014470" y="297180"/>
                  </a:cubicBezTo>
                  <a:cubicBezTo>
                    <a:pt x="4034790" y="271780"/>
                    <a:pt x="4072890" y="245110"/>
                    <a:pt x="4130040" y="219710"/>
                  </a:cubicBezTo>
                  <a:cubicBezTo>
                    <a:pt x="4250690" y="163830"/>
                    <a:pt x="4493260" y="81280"/>
                    <a:pt x="4739640" y="48260"/>
                  </a:cubicBezTo>
                  <a:cubicBezTo>
                    <a:pt x="5101590" y="0"/>
                    <a:pt x="5854700" y="44450"/>
                    <a:pt x="6111240" y="62230"/>
                  </a:cubicBezTo>
                  <a:cubicBezTo>
                    <a:pt x="6211570" y="69850"/>
                    <a:pt x="6233160" y="73660"/>
                    <a:pt x="6319520" y="90170"/>
                  </a:cubicBezTo>
                  <a:cubicBezTo>
                    <a:pt x="6468110" y="118110"/>
                    <a:pt x="6772910" y="218440"/>
                    <a:pt x="6917690" y="240030"/>
                  </a:cubicBezTo>
                  <a:cubicBezTo>
                    <a:pt x="6998970" y="252730"/>
                    <a:pt x="7042150" y="241300"/>
                    <a:pt x="7112000" y="250190"/>
                  </a:cubicBezTo>
                  <a:cubicBezTo>
                    <a:pt x="7192010" y="260350"/>
                    <a:pt x="7275830" y="274320"/>
                    <a:pt x="7371080" y="300990"/>
                  </a:cubicBezTo>
                  <a:cubicBezTo>
                    <a:pt x="7494270" y="336550"/>
                    <a:pt x="7693660" y="412750"/>
                    <a:pt x="7783830" y="457200"/>
                  </a:cubicBezTo>
                  <a:cubicBezTo>
                    <a:pt x="7830820" y="480060"/>
                    <a:pt x="7860030" y="496570"/>
                    <a:pt x="7885430" y="520700"/>
                  </a:cubicBezTo>
                  <a:cubicBezTo>
                    <a:pt x="7905750" y="539750"/>
                    <a:pt x="7914640" y="558800"/>
                    <a:pt x="7928610" y="584200"/>
                  </a:cubicBezTo>
                  <a:cubicBezTo>
                    <a:pt x="7945120" y="615950"/>
                    <a:pt x="7950200" y="655320"/>
                    <a:pt x="7973060" y="697230"/>
                  </a:cubicBezTo>
                  <a:cubicBezTo>
                    <a:pt x="8004810" y="759460"/>
                    <a:pt x="8082280" y="857250"/>
                    <a:pt x="8112760" y="911860"/>
                  </a:cubicBezTo>
                  <a:cubicBezTo>
                    <a:pt x="8130540" y="943610"/>
                    <a:pt x="8138160" y="961390"/>
                    <a:pt x="8148320" y="990600"/>
                  </a:cubicBezTo>
                  <a:cubicBezTo>
                    <a:pt x="8159750" y="1024890"/>
                    <a:pt x="8168640" y="1070610"/>
                    <a:pt x="8172450" y="1104900"/>
                  </a:cubicBezTo>
                  <a:cubicBezTo>
                    <a:pt x="8174990" y="1135380"/>
                    <a:pt x="8173720" y="1159510"/>
                    <a:pt x="8171180" y="1187450"/>
                  </a:cubicBezTo>
                  <a:cubicBezTo>
                    <a:pt x="8169910" y="1217930"/>
                    <a:pt x="8171180" y="1247140"/>
                    <a:pt x="8162290" y="1277620"/>
                  </a:cubicBezTo>
                  <a:cubicBezTo>
                    <a:pt x="8152130" y="1315720"/>
                    <a:pt x="8140700" y="1351280"/>
                    <a:pt x="8107680" y="1394460"/>
                  </a:cubicBezTo>
                  <a:cubicBezTo>
                    <a:pt x="8044180" y="1478280"/>
                    <a:pt x="7886700" y="1598930"/>
                    <a:pt x="7753350" y="1691640"/>
                  </a:cubicBezTo>
                  <a:cubicBezTo>
                    <a:pt x="7600950" y="1798320"/>
                    <a:pt x="7385050" y="1908810"/>
                    <a:pt x="7235190" y="1985010"/>
                  </a:cubicBezTo>
                  <a:cubicBezTo>
                    <a:pt x="7125970" y="2042160"/>
                    <a:pt x="7056120" y="2080260"/>
                    <a:pt x="6944360" y="2120900"/>
                  </a:cubicBezTo>
                  <a:cubicBezTo>
                    <a:pt x="6803390" y="2172970"/>
                    <a:pt x="6624320" y="2235200"/>
                    <a:pt x="6449060" y="2258060"/>
                  </a:cubicBezTo>
                  <a:cubicBezTo>
                    <a:pt x="6258560" y="2280920"/>
                    <a:pt x="6129020" y="2249170"/>
                    <a:pt x="5843270" y="2246630"/>
                  </a:cubicBezTo>
                  <a:cubicBezTo>
                    <a:pt x="5152390" y="2241550"/>
                    <a:pt x="3001010" y="2280920"/>
                    <a:pt x="2296160" y="2251710"/>
                  </a:cubicBezTo>
                  <a:cubicBezTo>
                    <a:pt x="1995170" y="2240280"/>
                    <a:pt x="1805940" y="2222500"/>
                    <a:pt x="1653540" y="2198370"/>
                  </a:cubicBezTo>
                  <a:cubicBezTo>
                    <a:pt x="1567180" y="2185670"/>
                    <a:pt x="1526540" y="2160270"/>
                    <a:pt x="1454150" y="2151380"/>
                  </a:cubicBezTo>
                  <a:cubicBezTo>
                    <a:pt x="1367790" y="2141220"/>
                    <a:pt x="1249680" y="2155190"/>
                    <a:pt x="1165860" y="2151380"/>
                  </a:cubicBezTo>
                  <a:cubicBezTo>
                    <a:pt x="1101090" y="2147570"/>
                    <a:pt x="1050290" y="2142490"/>
                    <a:pt x="995680" y="2134870"/>
                  </a:cubicBezTo>
                  <a:cubicBezTo>
                    <a:pt x="941070" y="2125980"/>
                    <a:pt x="887730" y="2117090"/>
                    <a:pt x="838200" y="2101850"/>
                  </a:cubicBezTo>
                  <a:cubicBezTo>
                    <a:pt x="791210" y="2086610"/>
                    <a:pt x="750570" y="2057400"/>
                    <a:pt x="706120" y="2042160"/>
                  </a:cubicBezTo>
                  <a:cubicBezTo>
                    <a:pt x="662940" y="2026920"/>
                    <a:pt x="619760" y="2029460"/>
                    <a:pt x="575310" y="2011680"/>
                  </a:cubicBezTo>
                  <a:cubicBezTo>
                    <a:pt x="523240" y="1991360"/>
                    <a:pt x="466090" y="1938020"/>
                    <a:pt x="415290" y="1916430"/>
                  </a:cubicBezTo>
                  <a:cubicBezTo>
                    <a:pt x="374650" y="1899920"/>
                    <a:pt x="331470" y="1902460"/>
                    <a:pt x="298450" y="1885950"/>
                  </a:cubicBezTo>
                  <a:cubicBezTo>
                    <a:pt x="266700" y="1871980"/>
                    <a:pt x="243840" y="1852930"/>
                    <a:pt x="217170" y="1827530"/>
                  </a:cubicBezTo>
                  <a:cubicBezTo>
                    <a:pt x="182880" y="1797050"/>
                    <a:pt x="143510" y="1755140"/>
                    <a:pt x="114300" y="1710690"/>
                  </a:cubicBezTo>
                  <a:cubicBezTo>
                    <a:pt x="83820" y="1664970"/>
                    <a:pt x="57150" y="1604010"/>
                    <a:pt x="40640" y="1557020"/>
                  </a:cubicBezTo>
                  <a:cubicBezTo>
                    <a:pt x="27940" y="1520190"/>
                    <a:pt x="21590" y="1503680"/>
                    <a:pt x="16510" y="1455420"/>
                  </a:cubicBezTo>
                  <a:cubicBezTo>
                    <a:pt x="5080" y="1341120"/>
                    <a:pt x="0" y="1022350"/>
                    <a:pt x="30480" y="878840"/>
                  </a:cubicBezTo>
                  <a:cubicBezTo>
                    <a:pt x="50800" y="786130"/>
                    <a:pt x="73660" y="726440"/>
                    <a:pt x="124460" y="660400"/>
                  </a:cubicBezTo>
                  <a:cubicBezTo>
                    <a:pt x="185420" y="582930"/>
                    <a:pt x="306070" y="516890"/>
                    <a:pt x="389890" y="458470"/>
                  </a:cubicBezTo>
                  <a:cubicBezTo>
                    <a:pt x="462280" y="408940"/>
                    <a:pt x="528320" y="361950"/>
                    <a:pt x="598170" y="331470"/>
                  </a:cubicBezTo>
                  <a:cubicBezTo>
                    <a:pt x="661670" y="303530"/>
                    <a:pt x="684530" y="289560"/>
                    <a:pt x="791210" y="274320"/>
                  </a:cubicBezTo>
                  <a:cubicBezTo>
                    <a:pt x="1242060" y="209550"/>
                    <a:pt x="3840480" y="247650"/>
                    <a:pt x="4414520" y="279400"/>
                  </a:cubicBezTo>
                  <a:cubicBezTo>
                    <a:pt x="4594860" y="289560"/>
                    <a:pt x="4712970" y="292100"/>
                    <a:pt x="4767580" y="318770"/>
                  </a:cubicBezTo>
                  <a:cubicBezTo>
                    <a:pt x="4787900" y="327660"/>
                    <a:pt x="4796790" y="339090"/>
                    <a:pt x="4803140" y="353060"/>
                  </a:cubicBezTo>
                  <a:cubicBezTo>
                    <a:pt x="4809490" y="367030"/>
                    <a:pt x="4810760" y="387350"/>
                    <a:pt x="4806950" y="402590"/>
                  </a:cubicBezTo>
                  <a:cubicBezTo>
                    <a:pt x="4803140" y="416560"/>
                    <a:pt x="4790440" y="433070"/>
                    <a:pt x="4777740" y="441960"/>
                  </a:cubicBezTo>
                  <a:cubicBezTo>
                    <a:pt x="4763770" y="449580"/>
                    <a:pt x="4728210" y="450850"/>
                    <a:pt x="4728210" y="450850"/>
                  </a:cubicBezTo>
                </a:path>
              </a:pathLst>
            </a:custGeom>
            <a:solidFill>
              <a:srgbClr val="E7191F"/>
            </a:solidFill>
            <a:ln cap="sq">
              <a:noFill/>
              <a:prstDash val="solid"/>
              <a:miter/>
            </a:ln>
          </p:spPr>
        </p:sp>
      </p:grpSp>
      <p:grpSp>
        <p:nvGrpSpPr>
          <p:cNvPr id="6" name="Group 6"/>
          <p:cNvGrpSpPr/>
          <p:nvPr/>
        </p:nvGrpSpPr>
        <p:grpSpPr>
          <a:xfrm>
            <a:off x="7880985" y="7430453"/>
            <a:ext cx="2527935" cy="753428"/>
            <a:chOff x="0" y="0"/>
            <a:chExt cx="3370580" cy="1004570"/>
          </a:xfrm>
        </p:grpSpPr>
        <p:sp>
          <p:nvSpPr>
            <p:cNvPr id="7" name="Freeform 7"/>
            <p:cNvSpPr/>
            <p:nvPr/>
          </p:nvSpPr>
          <p:spPr>
            <a:xfrm>
              <a:off x="46990" y="33020"/>
              <a:ext cx="3274060" cy="923290"/>
            </a:xfrm>
            <a:custGeom>
              <a:avLst/>
              <a:gdLst/>
              <a:ahLst/>
              <a:cxnLst/>
              <a:rect l="l" t="t" r="r" b="b"/>
              <a:pathLst>
                <a:path w="3274060" h="923290">
                  <a:moveTo>
                    <a:pt x="3191510" y="257810"/>
                  </a:moveTo>
                  <a:cubicBezTo>
                    <a:pt x="3046730" y="222250"/>
                    <a:pt x="3017520" y="190500"/>
                    <a:pt x="2975610" y="176530"/>
                  </a:cubicBezTo>
                  <a:cubicBezTo>
                    <a:pt x="2929890" y="161290"/>
                    <a:pt x="2893060" y="160020"/>
                    <a:pt x="2816860" y="154940"/>
                  </a:cubicBezTo>
                  <a:cubicBezTo>
                    <a:pt x="2632710" y="139700"/>
                    <a:pt x="2123440" y="129540"/>
                    <a:pt x="1863090" y="140970"/>
                  </a:cubicBezTo>
                  <a:cubicBezTo>
                    <a:pt x="1682750" y="149860"/>
                    <a:pt x="1531620" y="168910"/>
                    <a:pt x="1405890" y="189230"/>
                  </a:cubicBezTo>
                  <a:cubicBezTo>
                    <a:pt x="1316990" y="204470"/>
                    <a:pt x="1247140" y="215900"/>
                    <a:pt x="1178560" y="242570"/>
                  </a:cubicBezTo>
                  <a:cubicBezTo>
                    <a:pt x="1116330" y="267970"/>
                    <a:pt x="1068070" y="313690"/>
                    <a:pt x="1009650" y="344170"/>
                  </a:cubicBezTo>
                  <a:cubicBezTo>
                    <a:pt x="949960" y="377190"/>
                    <a:pt x="894080" y="402590"/>
                    <a:pt x="821690" y="435610"/>
                  </a:cubicBezTo>
                  <a:cubicBezTo>
                    <a:pt x="727710" y="477520"/>
                    <a:pt x="579120" y="528320"/>
                    <a:pt x="491490" y="571500"/>
                  </a:cubicBezTo>
                  <a:cubicBezTo>
                    <a:pt x="430530" y="601980"/>
                    <a:pt x="392430" y="615950"/>
                    <a:pt x="341630" y="656590"/>
                  </a:cubicBezTo>
                  <a:cubicBezTo>
                    <a:pt x="270510" y="713740"/>
                    <a:pt x="172720" y="866140"/>
                    <a:pt x="118110" y="901700"/>
                  </a:cubicBezTo>
                  <a:cubicBezTo>
                    <a:pt x="93980" y="916940"/>
                    <a:pt x="76200" y="923290"/>
                    <a:pt x="58420" y="920750"/>
                  </a:cubicBezTo>
                  <a:cubicBezTo>
                    <a:pt x="39370" y="916940"/>
                    <a:pt x="15240" y="897890"/>
                    <a:pt x="8890" y="881380"/>
                  </a:cubicBezTo>
                  <a:cubicBezTo>
                    <a:pt x="1270" y="863600"/>
                    <a:pt x="5080" y="833120"/>
                    <a:pt x="12700" y="817880"/>
                  </a:cubicBezTo>
                  <a:cubicBezTo>
                    <a:pt x="20320" y="805180"/>
                    <a:pt x="33020" y="795020"/>
                    <a:pt x="46990" y="789940"/>
                  </a:cubicBezTo>
                  <a:cubicBezTo>
                    <a:pt x="63500" y="786130"/>
                    <a:pt x="93980" y="787400"/>
                    <a:pt x="109220" y="798830"/>
                  </a:cubicBezTo>
                  <a:cubicBezTo>
                    <a:pt x="124460" y="808990"/>
                    <a:pt x="137160" y="838200"/>
                    <a:pt x="138430" y="854710"/>
                  </a:cubicBezTo>
                  <a:cubicBezTo>
                    <a:pt x="138430" y="869950"/>
                    <a:pt x="132080" y="885190"/>
                    <a:pt x="123190" y="895350"/>
                  </a:cubicBezTo>
                  <a:cubicBezTo>
                    <a:pt x="114300" y="906780"/>
                    <a:pt x="101600" y="916940"/>
                    <a:pt x="87630" y="919480"/>
                  </a:cubicBezTo>
                  <a:cubicBezTo>
                    <a:pt x="69850" y="922020"/>
                    <a:pt x="39370" y="914400"/>
                    <a:pt x="25400" y="904240"/>
                  </a:cubicBezTo>
                  <a:cubicBezTo>
                    <a:pt x="13970" y="895350"/>
                    <a:pt x="6350" y="880110"/>
                    <a:pt x="3810" y="867410"/>
                  </a:cubicBezTo>
                  <a:cubicBezTo>
                    <a:pt x="1270" y="853440"/>
                    <a:pt x="0" y="842010"/>
                    <a:pt x="8890" y="824230"/>
                  </a:cubicBezTo>
                  <a:cubicBezTo>
                    <a:pt x="36830" y="769620"/>
                    <a:pt x="161290" y="632460"/>
                    <a:pt x="281940" y="548640"/>
                  </a:cubicBezTo>
                  <a:cubicBezTo>
                    <a:pt x="448310" y="433070"/>
                    <a:pt x="795020" y="323850"/>
                    <a:pt x="951230" y="243840"/>
                  </a:cubicBezTo>
                  <a:cubicBezTo>
                    <a:pt x="1037590" y="199390"/>
                    <a:pt x="1078230" y="157480"/>
                    <a:pt x="1149350" y="129540"/>
                  </a:cubicBezTo>
                  <a:cubicBezTo>
                    <a:pt x="1224280" y="100330"/>
                    <a:pt x="1294130" y="88900"/>
                    <a:pt x="1388110" y="72390"/>
                  </a:cubicBezTo>
                  <a:cubicBezTo>
                    <a:pt x="1518920" y="49530"/>
                    <a:pt x="1676400" y="27940"/>
                    <a:pt x="1863090" y="17780"/>
                  </a:cubicBezTo>
                  <a:cubicBezTo>
                    <a:pt x="2127250" y="2540"/>
                    <a:pt x="2620010" y="0"/>
                    <a:pt x="2827020" y="17780"/>
                  </a:cubicBezTo>
                  <a:cubicBezTo>
                    <a:pt x="2926080" y="26670"/>
                    <a:pt x="2994660" y="38100"/>
                    <a:pt x="3045460" y="58420"/>
                  </a:cubicBezTo>
                  <a:cubicBezTo>
                    <a:pt x="3075940" y="69850"/>
                    <a:pt x="3084830" y="90170"/>
                    <a:pt x="3112770" y="101600"/>
                  </a:cubicBezTo>
                  <a:cubicBezTo>
                    <a:pt x="3149600" y="118110"/>
                    <a:pt x="3221990" y="118110"/>
                    <a:pt x="3247390" y="137160"/>
                  </a:cubicBezTo>
                  <a:cubicBezTo>
                    <a:pt x="3262630" y="148590"/>
                    <a:pt x="3268980" y="163830"/>
                    <a:pt x="3271520" y="179070"/>
                  </a:cubicBezTo>
                  <a:cubicBezTo>
                    <a:pt x="3274060" y="194310"/>
                    <a:pt x="3270250" y="213360"/>
                    <a:pt x="3262630" y="226060"/>
                  </a:cubicBezTo>
                  <a:cubicBezTo>
                    <a:pt x="3255010" y="238760"/>
                    <a:pt x="3237230" y="251460"/>
                    <a:pt x="3223260" y="255270"/>
                  </a:cubicBezTo>
                  <a:cubicBezTo>
                    <a:pt x="3213100" y="260350"/>
                    <a:pt x="3191510" y="257810"/>
                    <a:pt x="3191510" y="257810"/>
                  </a:cubicBezTo>
                </a:path>
              </a:pathLst>
            </a:custGeom>
            <a:solidFill>
              <a:srgbClr val="E7191F"/>
            </a:solidFill>
            <a:ln cap="sq">
              <a:noFill/>
              <a:prstDash val="solid"/>
              <a:miter/>
            </a:ln>
          </p:spPr>
        </p:sp>
      </p:grpSp>
      <p:grpSp>
        <p:nvGrpSpPr>
          <p:cNvPr id="8" name="Group 8"/>
          <p:cNvGrpSpPr/>
          <p:nvPr/>
        </p:nvGrpSpPr>
        <p:grpSpPr>
          <a:xfrm>
            <a:off x="7683818" y="7618095"/>
            <a:ext cx="904875" cy="823912"/>
            <a:chOff x="0" y="0"/>
            <a:chExt cx="1206500" cy="1098550"/>
          </a:xfrm>
        </p:grpSpPr>
        <p:sp>
          <p:nvSpPr>
            <p:cNvPr id="9" name="Freeform 9"/>
            <p:cNvSpPr/>
            <p:nvPr/>
          </p:nvSpPr>
          <p:spPr>
            <a:xfrm>
              <a:off x="41910" y="46990"/>
              <a:ext cx="1116330" cy="1003300"/>
            </a:xfrm>
            <a:custGeom>
              <a:avLst/>
              <a:gdLst/>
              <a:ahLst/>
              <a:cxnLst/>
              <a:rect l="l" t="t" r="r" b="b"/>
              <a:pathLst>
                <a:path w="1116330" h="1003300">
                  <a:moveTo>
                    <a:pt x="298450" y="85090"/>
                  </a:moveTo>
                  <a:cubicBezTo>
                    <a:pt x="149860" y="783590"/>
                    <a:pt x="171450" y="896620"/>
                    <a:pt x="148590" y="948690"/>
                  </a:cubicBezTo>
                  <a:cubicBezTo>
                    <a:pt x="138430" y="974090"/>
                    <a:pt x="121920" y="990600"/>
                    <a:pt x="104140" y="996950"/>
                  </a:cubicBezTo>
                  <a:cubicBezTo>
                    <a:pt x="85090" y="1003300"/>
                    <a:pt x="54610" y="999490"/>
                    <a:pt x="38100" y="988060"/>
                  </a:cubicBezTo>
                  <a:cubicBezTo>
                    <a:pt x="22860" y="975360"/>
                    <a:pt x="6350" y="947420"/>
                    <a:pt x="8890" y="928370"/>
                  </a:cubicBezTo>
                  <a:cubicBezTo>
                    <a:pt x="13970" y="902970"/>
                    <a:pt x="54610" y="873760"/>
                    <a:pt x="85090" y="855980"/>
                  </a:cubicBezTo>
                  <a:cubicBezTo>
                    <a:pt x="119380" y="836930"/>
                    <a:pt x="171450" y="834390"/>
                    <a:pt x="204470" y="820420"/>
                  </a:cubicBezTo>
                  <a:cubicBezTo>
                    <a:pt x="232410" y="808990"/>
                    <a:pt x="242570" y="793750"/>
                    <a:pt x="275590" y="781050"/>
                  </a:cubicBezTo>
                  <a:cubicBezTo>
                    <a:pt x="336550" y="755650"/>
                    <a:pt x="491490" y="732790"/>
                    <a:pt x="557530" y="708660"/>
                  </a:cubicBezTo>
                  <a:cubicBezTo>
                    <a:pt x="593090" y="694690"/>
                    <a:pt x="603250" y="679450"/>
                    <a:pt x="638810" y="668020"/>
                  </a:cubicBezTo>
                  <a:cubicBezTo>
                    <a:pt x="693420" y="651510"/>
                    <a:pt x="784860" y="641350"/>
                    <a:pt x="855980" y="635000"/>
                  </a:cubicBezTo>
                  <a:cubicBezTo>
                    <a:pt x="925830" y="628650"/>
                    <a:pt x="1019810" y="617220"/>
                    <a:pt x="1060450" y="628650"/>
                  </a:cubicBezTo>
                  <a:cubicBezTo>
                    <a:pt x="1079500" y="635000"/>
                    <a:pt x="1090930" y="645160"/>
                    <a:pt x="1098550" y="656590"/>
                  </a:cubicBezTo>
                  <a:cubicBezTo>
                    <a:pt x="1107440" y="669290"/>
                    <a:pt x="1113790" y="687070"/>
                    <a:pt x="1112520" y="702310"/>
                  </a:cubicBezTo>
                  <a:cubicBezTo>
                    <a:pt x="1112520" y="717550"/>
                    <a:pt x="1106170" y="735330"/>
                    <a:pt x="1097280" y="746760"/>
                  </a:cubicBezTo>
                  <a:cubicBezTo>
                    <a:pt x="1087120" y="758190"/>
                    <a:pt x="1071880" y="769620"/>
                    <a:pt x="1056640" y="772160"/>
                  </a:cubicBezTo>
                  <a:cubicBezTo>
                    <a:pt x="1037590" y="775970"/>
                    <a:pt x="1004570" y="769620"/>
                    <a:pt x="989330" y="755650"/>
                  </a:cubicBezTo>
                  <a:cubicBezTo>
                    <a:pt x="974090" y="741680"/>
                    <a:pt x="962660" y="709930"/>
                    <a:pt x="965200" y="689610"/>
                  </a:cubicBezTo>
                  <a:cubicBezTo>
                    <a:pt x="967740" y="670560"/>
                    <a:pt x="989330" y="643890"/>
                    <a:pt x="1005840" y="633730"/>
                  </a:cubicBezTo>
                  <a:cubicBezTo>
                    <a:pt x="1019810" y="626110"/>
                    <a:pt x="1037590" y="624840"/>
                    <a:pt x="1052830" y="627380"/>
                  </a:cubicBezTo>
                  <a:cubicBezTo>
                    <a:pt x="1068070" y="629920"/>
                    <a:pt x="1084580" y="637540"/>
                    <a:pt x="1093470" y="650240"/>
                  </a:cubicBezTo>
                  <a:cubicBezTo>
                    <a:pt x="1106170" y="665480"/>
                    <a:pt x="1116330" y="698500"/>
                    <a:pt x="1111250" y="717550"/>
                  </a:cubicBezTo>
                  <a:cubicBezTo>
                    <a:pt x="1106170" y="737870"/>
                    <a:pt x="1090930" y="756920"/>
                    <a:pt x="1064260" y="769620"/>
                  </a:cubicBezTo>
                  <a:cubicBezTo>
                    <a:pt x="1003300" y="801370"/>
                    <a:pt x="819150" y="778510"/>
                    <a:pt x="698500" y="801370"/>
                  </a:cubicBezTo>
                  <a:cubicBezTo>
                    <a:pt x="577850" y="824230"/>
                    <a:pt x="425450" y="876300"/>
                    <a:pt x="340360" y="909320"/>
                  </a:cubicBezTo>
                  <a:cubicBezTo>
                    <a:pt x="292100" y="928370"/>
                    <a:pt x="262890" y="962660"/>
                    <a:pt x="229870" y="963930"/>
                  </a:cubicBezTo>
                  <a:cubicBezTo>
                    <a:pt x="200660" y="963930"/>
                    <a:pt x="170180" y="924560"/>
                    <a:pt x="151130" y="932180"/>
                  </a:cubicBezTo>
                  <a:cubicBezTo>
                    <a:pt x="134620" y="937260"/>
                    <a:pt x="134620" y="977900"/>
                    <a:pt x="119380" y="989330"/>
                  </a:cubicBezTo>
                  <a:cubicBezTo>
                    <a:pt x="106680" y="999490"/>
                    <a:pt x="85090" y="1002030"/>
                    <a:pt x="69850" y="1000760"/>
                  </a:cubicBezTo>
                  <a:cubicBezTo>
                    <a:pt x="58420" y="999490"/>
                    <a:pt x="48260" y="995680"/>
                    <a:pt x="38100" y="988060"/>
                  </a:cubicBezTo>
                  <a:cubicBezTo>
                    <a:pt x="25400" y="975360"/>
                    <a:pt x="13970" y="955040"/>
                    <a:pt x="8890" y="928370"/>
                  </a:cubicBezTo>
                  <a:cubicBezTo>
                    <a:pt x="0" y="882650"/>
                    <a:pt x="12700" y="819150"/>
                    <a:pt x="24130" y="736600"/>
                  </a:cubicBezTo>
                  <a:cubicBezTo>
                    <a:pt x="45720" y="579120"/>
                    <a:pt x="121920" y="152400"/>
                    <a:pt x="156210" y="60960"/>
                  </a:cubicBezTo>
                  <a:cubicBezTo>
                    <a:pt x="165100" y="36830"/>
                    <a:pt x="168910" y="26670"/>
                    <a:pt x="181610" y="17780"/>
                  </a:cubicBezTo>
                  <a:cubicBezTo>
                    <a:pt x="198120" y="6350"/>
                    <a:pt x="229870" y="0"/>
                    <a:pt x="247650" y="3810"/>
                  </a:cubicBezTo>
                  <a:cubicBezTo>
                    <a:pt x="264160" y="7620"/>
                    <a:pt x="280670" y="21590"/>
                    <a:pt x="288290" y="35560"/>
                  </a:cubicBezTo>
                  <a:cubicBezTo>
                    <a:pt x="297180" y="48260"/>
                    <a:pt x="298450" y="85090"/>
                    <a:pt x="298450" y="85090"/>
                  </a:cubicBezTo>
                </a:path>
              </a:pathLst>
            </a:custGeom>
            <a:solidFill>
              <a:srgbClr val="E7191F"/>
            </a:solidFill>
            <a:ln cap="sq">
              <a:noFill/>
              <a:prstDash val="solid"/>
              <a:miter/>
            </a:ln>
          </p:spPr>
        </p:sp>
      </p:grpSp>
      <p:sp>
        <p:nvSpPr>
          <p:cNvPr id="10" name="Freeform 10"/>
          <p:cNvSpPr/>
          <p:nvPr/>
        </p:nvSpPr>
        <p:spPr>
          <a:xfrm>
            <a:off x="3171219" y="7491505"/>
            <a:ext cx="2266162" cy="2391728"/>
          </a:xfrm>
          <a:custGeom>
            <a:avLst/>
            <a:gdLst/>
            <a:ahLst/>
            <a:cxnLst/>
            <a:rect l="l" t="t" r="r" b="b"/>
            <a:pathLst>
              <a:path w="2266162" h="2391728">
                <a:moveTo>
                  <a:pt x="0" y="0"/>
                </a:moveTo>
                <a:lnTo>
                  <a:pt x="2266162" y="0"/>
                </a:lnTo>
                <a:lnTo>
                  <a:pt x="2266162" y="2391727"/>
                </a:lnTo>
                <a:lnTo>
                  <a:pt x="0" y="2391727"/>
                </a:lnTo>
                <a:lnTo>
                  <a:pt x="0" y="0"/>
                </a:lnTo>
                <a:close/>
              </a:path>
            </a:pathLst>
          </a:custGeom>
          <a:blipFill>
            <a:blip r:embed="rId3"/>
            <a:stretch>
              <a:fillRect/>
            </a:stretch>
          </a:blipFill>
        </p:spPr>
      </p:sp>
      <p:sp>
        <p:nvSpPr>
          <p:cNvPr id="11" name="TextBox 11"/>
          <p:cNvSpPr txBox="1"/>
          <p:nvPr/>
        </p:nvSpPr>
        <p:spPr>
          <a:xfrm>
            <a:off x="1028699" y="49269"/>
            <a:ext cx="15898759" cy="1077218"/>
          </a:xfrm>
          <a:prstGeom prst="rect">
            <a:avLst/>
          </a:prstGeom>
        </p:spPr>
        <p:txBody>
          <a:bodyPr wrap="square" lIns="0" tIns="0" rIns="0" bIns="0" rtlCol="0" anchor="t">
            <a:spAutoFit/>
          </a:bodyPr>
          <a:lstStyle/>
          <a:p>
            <a:pPr>
              <a:lnSpc>
                <a:spcPts val="8400"/>
              </a:lnSpc>
            </a:pPr>
            <a:r>
              <a:rPr lang="en-US" sz="6000">
                <a:solidFill>
                  <a:srgbClr val="000000"/>
                </a:solidFill>
                <a:latin typeface="Alatsi Bold"/>
              </a:rPr>
              <a:t>2.2. ƯU ĐIỂM VÀ HẠN CHẾ: ƯU ĐIỂM</a:t>
            </a:r>
          </a:p>
        </p:txBody>
      </p:sp>
      <p:sp>
        <p:nvSpPr>
          <p:cNvPr id="12" name="TextBox 12"/>
          <p:cNvSpPr txBox="1"/>
          <p:nvPr/>
        </p:nvSpPr>
        <p:spPr>
          <a:xfrm>
            <a:off x="696859" y="2170685"/>
            <a:ext cx="12904841" cy="2336169"/>
          </a:xfrm>
          <a:prstGeom prst="rect">
            <a:avLst/>
          </a:prstGeom>
        </p:spPr>
        <p:txBody>
          <a:bodyPr lIns="0" tIns="0" rIns="0" bIns="0" rtlCol="0" anchor="t">
            <a:spAutoFit/>
          </a:bodyPr>
          <a:lstStyle/>
          <a:p>
            <a:pPr>
              <a:lnSpc>
                <a:spcPts val="9373"/>
              </a:lnSpc>
            </a:pPr>
            <a:r>
              <a:rPr lang="en-US" sz="6695" spc="301">
                <a:solidFill>
                  <a:srgbClr val="004AAD"/>
                </a:solidFill>
                <a:latin typeface="Alatsi Bold Italics"/>
              </a:rPr>
              <a:t>Khả năng xử lý đầu vào với bất kì độ dài nào</a:t>
            </a:r>
          </a:p>
        </p:txBody>
      </p:sp>
      <p:sp>
        <p:nvSpPr>
          <p:cNvPr id="13" name="TextBox 13"/>
          <p:cNvSpPr txBox="1"/>
          <p:nvPr/>
        </p:nvSpPr>
        <p:spPr>
          <a:xfrm>
            <a:off x="696859" y="5048250"/>
            <a:ext cx="16230600" cy="837565"/>
          </a:xfrm>
          <a:prstGeom prst="rect">
            <a:avLst/>
          </a:prstGeom>
        </p:spPr>
        <p:txBody>
          <a:bodyPr lIns="0" tIns="0" rIns="0" bIns="0" rtlCol="0" anchor="t">
            <a:spAutoFit/>
          </a:bodyPr>
          <a:lstStyle/>
          <a:p>
            <a:pPr>
              <a:lnSpc>
                <a:spcPts val="6859"/>
              </a:lnSpc>
            </a:pPr>
            <a:r>
              <a:rPr lang="en-US" sz="4899">
                <a:solidFill>
                  <a:srgbClr val="000000"/>
                </a:solidFill>
                <a:latin typeface="Alatsi Bold"/>
              </a:rPr>
              <a:t>Chủ yếu do cơ chế lặp lại của RNN</a:t>
            </a:r>
          </a:p>
        </p:txBody>
      </p:sp>
      <p:sp>
        <p:nvSpPr>
          <p:cNvPr id="14" name="TextBox 14"/>
          <p:cNvSpPr txBox="1"/>
          <p:nvPr/>
        </p:nvSpPr>
        <p:spPr>
          <a:xfrm>
            <a:off x="6023387" y="8346757"/>
            <a:ext cx="2251785" cy="837565"/>
          </a:xfrm>
          <a:prstGeom prst="rect">
            <a:avLst/>
          </a:prstGeom>
        </p:spPr>
        <p:txBody>
          <a:bodyPr lIns="0" tIns="0" rIns="0" bIns="0" rtlCol="0" anchor="t">
            <a:spAutoFit/>
          </a:bodyPr>
          <a:lstStyle/>
          <a:p>
            <a:pPr>
              <a:lnSpc>
                <a:spcPts val="6859"/>
              </a:lnSpc>
            </a:pPr>
            <a:r>
              <a:rPr lang="en-US" sz="4899">
                <a:solidFill>
                  <a:srgbClr val="000000"/>
                </a:solidFill>
                <a:latin typeface="Alatsi Bold"/>
              </a:rPr>
              <a:t>BỘ NHỚ</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AutoShape 2"/>
          <p:cNvSpPr/>
          <p:nvPr/>
        </p:nvSpPr>
        <p:spPr>
          <a:xfrm flipV="1">
            <a:off x="266" y="1392293"/>
            <a:ext cx="18287734" cy="57150"/>
          </a:xfrm>
          <a:prstGeom prst="line">
            <a:avLst/>
          </a:prstGeom>
          <a:ln w="114300" cap="flat">
            <a:solidFill>
              <a:srgbClr val="9FC3D0"/>
            </a:solidFill>
            <a:prstDash val="solid"/>
            <a:headEnd type="none" w="sm" len="sm"/>
            <a:tailEnd type="none" w="sm" len="sm"/>
          </a:ln>
        </p:spPr>
      </p:sp>
      <p:sp>
        <p:nvSpPr>
          <p:cNvPr id="3" name="TextBox 3"/>
          <p:cNvSpPr txBox="1"/>
          <p:nvPr/>
        </p:nvSpPr>
        <p:spPr>
          <a:xfrm>
            <a:off x="1028700" y="49269"/>
            <a:ext cx="14668500" cy="1077218"/>
          </a:xfrm>
          <a:prstGeom prst="rect">
            <a:avLst/>
          </a:prstGeom>
        </p:spPr>
        <p:txBody>
          <a:bodyPr wrap="square" lIns="0" tIns="0" rIns="0" bIns="0" rtlCol="0" anchor="t">
            <a:spAutoFit/>
          </a:bodyPr>
          <a:lstStyle/>
          <a:p>
            <a:pPr>
              <a:lnSpc>
                <a:spcPts val="8400"/>
              </a:lnSpc>
            </a:pPr>
            <a:r>
              <a:rPr lang="en-US" sz="6000">
                <a:solidFill>
                  <a:srgbClr val="000000"/>
                </a:solidFill>
                <a:latin typeface="Alatsi Bold"/>
              </a:rPr>
              <a:t>2.2. ƯU ĐIỂM VÀ HẠN CHẾ: ƯU ĐIỂM</a:t>
            </a:r>
          </a:p>
        </p:txBody>
      </p:sp>
      <p:sp>
        <p:nvSpPr>
          <p:cNvPr id="4" name="TextBox 4"/>
          <p:cNvSpPr txBox="1"/>
          <p:nvPr/>
        </p:nvSpPr>
        <p:spPr>
          <a:xfrm>
            <a:off x="696859" y="2170685"/>
            <a:ext cx="12904841" cy="2336169"/>
          </a:xfrm>
          <a:prstGeom prst="rect">
            <a:avLst/>
          </a:prstGeom>
        </p:spPr>
        <p:txBody>
          <a:bodyPr lIns="0" tIns="0" rIns="0" bIns="0" rtlCol="0" anchor="t">
            <a:spAutoFit/>
          </a:bodyPr>
          <a:lstStyle/>
          <a:p>
            <a:pPr>
              <a:lnSpc>
                <a:spcPts val="9373"/>
              </a:lnSpc>
            </a:pPr>
            <a:r>
              <a:rPr lang="en-US" sz="6695" spc="301">
                <a:solidFill>
                  <a:srgbClr val="004AAD"/>
                </a:solidFill>
                <a:latin typeface="Alatsi Bold Italics"/>
              </a:rPr>
              <a:t>Kích cỡ mô hình không tăng theo kích cỡ đầu vào</a:t>
            </a:r>
          </a:p>
        </p:txBody>
      </p:sp>
      <p:sp>
        <p:nvSpPr>
          <p:cNvPr id="5" name="TextBox 5"/>
          <p:cNvSpPr txBox="1"/>
          <p:nvPr/>
        </p:nvSpPr>
        <p:spPr>
          <a:xfrm>
            <a:off x="696859" y="5048250"/>
            <a:ext cx="16230600" cy="2571115"/>
          </a:xfrm>
          <a:prstGeom prst="rect">
            <a:avLst/>
          </a:prstGeom>
        </p:spPr>
        <p:txBody>
          <a:bodyPr lIns="0" tIns="0" rIns="0" bIns="0" rtlCol="0" anchor="t">
            <a:spAutoFit/>
          </a:bodyPr>
          <a:lstStyle/>
          <a:p>
            <a:pPr>
              <a:lnSpc>
                <a:spcPts val="6859"/>
              </a:lnSpc>
            </a:pPr>
            <a:r>
              <a:rPr lang="en-US" sz="4899">
                <a:solidFill>
                  <a:srgbClr val="000000"/>
                </a:solidFill>
                <a:latin typeface="Alatsi Bold"/>
              </a:rPr>
              <a:t>Kích thước của mô hình thường không tăng theo kích thước của đầu vào vì các trọng số của mạng RNN được chia sẻ giữa các bước thời gian.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1772</Words>
  <Application>Microsoft Office PowerPoint</Application>
  <PresentationFormat>Custom</PresentationFormat>
  <Paragraphs>156</Paragraphs>
  <Slides>41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Calibri</vt:lpstr>
      <vt:lpstr>Alatsi Bold</vt:lpstr>
      <vt:lpstr>Alatsi Bold Italics</vt:lpstr>
      <vt:lpstr>Alatsi</vt:lpstr>
      <vt:lpstr>Abhaya Libre Bold</vt:lpstr>
      <vt:lpstr>Arial</vt:lpstr>
      <vt:lpstr>Abhaya Libre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BCGK_AIOT</dc:title>
  <cp:lastModifiedBy>DELL</cp:lastModifiedBy>
  <cp:revision>2</cp:revision>
  <dcterms:created xsi:type="dcterms:W3CDTF">2006-08-16T00:00:00Z</dcterms:created>
  <dcterms:modified xsi:type="dcterms:W3CDTF">2024-04-16T06:24:02Z</dcterms:modified>
  <dc:identifier>DAGBFz0VjOs</dc:identifier>
</cp:coreProperties>
</file>